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5.xml" ContentType="application/vnd.openxmlformats-officedocument.presentationml.notesSlid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.xml" ContentType="application/vnd.openxmlformats-officedocument.themeOverrid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7.xml" ContentType="application/vnd.openxmlformats-officedocument.themeOverride+xml"/>
  <Override PartName="/ppt/notesSlides/notesSlide12.xml" ContentType="application/vnd.openxmlformats-officedocument.presentationml.notesSlide+xml"/>
  <Override PartName="/ppt/charts/chart2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8.xml" ContentType="application/vnd.openxmlformats-officedocument.themeOverride+xml"/>
  <Override PartName="/ppt/notesSlides/notesSlide13.xml" ContentType="application/vnd.openxmlformats-officedocument.presentationml.notesSlide+xml"/>
  <Override PartName="/ppt/charts/chart2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notesMasterIdLst>
    <p:notesMasterId r:id="rId56"/>
  </p:notesMasterIdLst>
  <p:sldIdLst>
    <p:sldId id="256" r:id="rId2"/>
    <p:sldId id="257" r:id="rId3"/>
    <p:sldId id="260" r:id="rId4"/>
    <p:sldId id="261" r:id="rId5"/>
    <p:sldId id="262" r:id="rId6"/>
    <p:sldId id="263" r:id="rId7"/>
    <p:sldId id="268" r:id="rId8"/>
    <p:sldId id="269" r:id="rId9"/>
    <p:sldId id="270" r:id="rId10"/>
    <p:sldId id="271" r:id="rId11"/>
    <p:sldId id="287" r:id="rId12"/>
    <p:sldId id="274" r:id="rId13"/>
    <p:sldId id="265" r:id="rId14"/>
    <p:sldId id="272" r:id="rId15"/>
    <p:sldId id="273" r:id="rId16"/>
    <p:sldId id="258" r:id="rId17"/>
    <p:sldId id="275" r:id="rId18"/>
    <p:sldId id="276" r:id="rId19"/>
    <p:sldId id="289" r:id="rId20"/>
    <p:sldId id="288" r:id="rId21"/>
    <p:sldId id="277" r:id="rId22"/>
    <p:sldId id="278" r:id="rId23"/>
    <p:sldId id="280" r:id="rId24"/>
    <p:sldId id="281" r:id="rId25"/>
    <p:sldId id="311" r:id="rId26"/>
    <p:sldId id="282" r:id="rId27"/>
    <p:sldId id="283" r:id="rId28"/>
    <p:sldId id="284" r:id="rId29"/>
    <p:sldId id="313" r:id="rId30"/>
    <p:sldId id="315" r:id="rId31"/>
    <p:sldId id="312" r:id="rId32"/>
    <p:sldId id="285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17" r:id="rId43"/>
    <p:sldId id="299" r:id="rId44"/>
    <p:sldId id="300" r:id="rId45"/>
    <p:sldId id="302" r:id="rId46"/>
    <p:sldId id="303" r:id="rId47"/>
    <p:sldId id="304" r:id="rId48"/>
    <p:sldId id="306" r:id="rId49"/>
    <p:sldId id="316" r:id="rId50"/>
    <p:sldId id="305" r:id="rId51"/>
    <p:sldId id="307" r:id="rId52"/>
    <p:sldId id="308" r:id="rId53"/>
    <p:sldId id="309" r:id="rId54"/>
    <p:sldId id="310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8EF6C87-F06C-44ED-962F-72A600338426}">
          <p14:sldIdLst>
            <p14:sldId id="256"/>
            <p14:sldId id="257"/>
            <p14:sldId id="260"/>
            <p14:sldId id="261"/>
            <p14:sldId id="262"/>
            <p14:sldId id="263"/>
            <p14:sldId id="268"/>
            <p14:sldId id="269"/>
            <p14:sldId id="270"/>
            <p14:sldId id="271"/>
            <p14:sldId id="287"/>
            <p14:sldId id="274"/>
            <p14:sldId id="265"/>
            <p14:sldId id="272"/>
            <p14:sldId id="273"/>
            <p14:sldId id="258"/>
            <p14:sldId id="275"/>
            <p14:sldId id="276"/>
            <p14:sldId id="289"/>
            <p14:sldId id="288"/>
            <p14:sldId id="277"/>
            <p14:sldId id="278"/>
            <p14:sldId id="280"/>
            <p14:sldId id="281"/>
            <p14:sldId id="311"/>
            <p14:sldId id="282"/>
            <p14:sldId id="283"/>
            <p14:sldId id="284"/>
            <p14:sldId id="313"/>
            <p14:sldId id="315"/>
            <p14:sldId id="312"/>
            <p14:sldId id="285"/>
            <p14:sldId id="290"/>
            <p14:sldId id="291"/>
          </p14:sldIdLst>
        </p14:section>
        <p14:section name="Sezione senza titolo" id="{F95DACF5-A4EA-4439-BEE1-0C4251F74F43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317"/>
            <p14:sldId id="299"/>
            <p14:sldId id="300"/>
            <p14:sldId id="302"/>
            <p14:sldId id="303"/>
            <p14:sldId id="304"/>
            <p14:sldId id="306"/>
            <p14:sldId id="316"/>
            <p14:sldId id="305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8CA"/>
    <a:srgbClr val="F9F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87500" autoAdjust="0"/>
  </p:normalViewPr>
  <p:slideViewPr>
    <p:cSldViewPr snapToGrid="0">
      <p:cViewPr varScale="1">
        <p:scale>
          <a:sx n="65" d="100"/>
          <a:sy n="65" d="100"/>
        </p:scale>
        <p:origin x="156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F:\Unisa\GPS\VViSeR\VViSeR%20Earned%20Value%20Management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9999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910101010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1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212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2111313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Foglio_di_lavoro_di_Microsoft_Excel16161111113121414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Foglio_di_lavoro_di_Microsoft_Excel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Foglio_di_lavoro_di_Microsoft_Excel17171111114131515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Foglio_di_lavoro_di_Microsoft_Excel18181111115141616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222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Foglio_di_lavoro_di_Microsoft_Excel19191111116151717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Foglio_di_lavoro_di_Microsoft_Excel1111121111117161818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Foglio_di_lavoro_di_Microsoft_Excel1131141111118171919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Foglio_di_lavoro_di_Microsoft_Excel1121131111119182020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Foglio_di_lavoro_di_Microsoft_Excel114115111112019212123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3333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4444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5555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6666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77777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888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F:\Unisa\GPS\VViSeR\VViSeR%20Earned%20Value%20Manage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16</c:v>
                </c:pt>
                <c:pt idx="1">
                  <c:v>14</c:v>
                </c:pt>
                <c:pt idx="2">
                  <c:v>9.3000000000000007</c:v>
                </c:pt>
                <c:pt idx="3">
                  <c:v>7.3</c:v>
                </c:pt>
                <c:pt idx="4">
                  <c:v>12.3</c:v>
                </c:pt>
                <c:pt idx="5">
                  <c:v>14.3</c:v>
                </c:pt>
                <c:pt idx="6">
                  <c:v>9</c:v>
                </c:pt>
                <c:pt idx="7">
                  <c:v>15.3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2902656"/>
        <c:axId val="312903216"/>
      </c:barChart>
      <c:catAx>
        <c:axId val="31290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3216"/>
        <c:crosses val="autoZero"/>
        <c:auto val="1"/>
        <c:lblAlgn val="ctr"/>
        <c:lblOffset val="100"/>
        <c:noMultiLvlLbl val="0"/>
      </c:catAx>
      <c:valAx>
        <c:axId val="31290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it-IT"/>
              <a:t>Performance Index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tabella!$A$10</c:f>
              <c:strCache>
                <c:ptCount val="1"/>
                <c:pt idx="0">
                  <c:v>Cost Performance Index (CPI)</c:v>
                </c:pt>
              </c:strCache>
            </c:strRef>
          </c:tx>
          <c:spPr>
            <a:ln w="25400" cmpd="sng">
              <a:solidFill>
                <a:srgbClr val="4684EE"/>
              </a:solidFill>
            </a:ln>
          </c:spPr>
          <c:marker>
            <c:symbol val="none"/>
          </c:marker>
          <c:cat>
            <c:numRef>
              <c:f>tabella!$B$3:$F$3</c:f>
              <c:numCache>
                <c:formatCode>m/d/yyyy;@</c:formatCode>
                <c:ptCount val="5"/>
                <c:pt idx="0">
                  <c:v>41581</c:v>
                </c:pt>
                <c:pt idx="1">
                  <c:v>41595</c:v>
                </c:pt>
                <c:pt idx="2">
                  <c:v>41616</c:v>
                </c:pt>
                <c:pt idx="3">
                  <c:v>41626</c:v>
                </c:pt>
                <c:pt idx="4">
                  <c:v>41654</c:v>
                </c:pt>
              </c:numCache>
            </c:numRef>
          </c:cat>
          <c:val>
            <c:numRef>
              <c:f>tabella!$B$10:$F$10</c:f>
              <c:numCache>
                <c:formatCode>#,##0.00</c:formatCode>
                <c:ptCount val="5"/>
                <c:pt idx="0">
                  <c:v>1</c:v>
                </c:pt>
                <c:pt idx="1">
                  <c:v>1</c:v>
                </c:pt>
                <c:pt idx="2">
                  <c:v>0.98550724637681164</c:v>
                </c:pt>
                <c:pt idx="3">
                  <c:v>1.04</c:v>
                </c:pt>
                <c:pt idx="4">
                  <c:v>1.0204081632653061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tabella!$A$11</c:f>
              <c:strCache>
                <c:ptCount val="1"/>
                <c:pt idx="0">
                  <c:v>Schedule Performance Index (SPI)</c:v>
                </c:pt>
              </c:strCache>
            </c:strRef>
          </c:tx>
          <c:spPr>
            <a:ln w="25400" cmpd="sng">
              <a:solidFill>
                <a:srgbClr val="DC3912"/>
              </a:solidFill>
            </a:ln>
          </c:spPr>
          <c:marker>
            <c:symbol val="none"/>
          </c:marker>
          <c:cat>
            <c:numRef>
              <c:f>tabella!$B$3:$F$3</c:f>
              <c:numCache>
                <c:formatCode>m/d/yyyy;@</c:formatCode>
                <c:ptCount val="5"/>
                <c:pt idx="0">
                  <c:v>41581</c:v>
                </c:pt>
                <c:pt idx="1">
                  <c:v>41595</c:v>
                </c:pt>
                <c:pt idx="2">
                  <c:v>41616</c:v>
                </c:pt>
                <c:pt idx="3">
                  <c:v>41626</c:v>
                </c:pt>
                <c:pt idx="4">
                  <c:v>41654</c:v>
                </c:pt>
              </c:numCache>
            </c:numRef>
          </c:cat>
          <c:val>
            <c:numRef>
              <c:f>tabella!$B$11:$F$11</c:f>
              <c:numCache>
                <c:formatCode>#,##0.00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129200"/>
        <c:axId val="229618752"/>
      </c:lineChart>
      <c:dateAx>
        <c:axId val="186129200"/>
        <c:scaling>
          <c:orientation val="minMax"/>
        </c:scaling>
        <c:delete val="1"/>
        <c:axPos val="b"/>
        <c:numFmt formatCode="m/d/yyyy;@" sourceLinked="1"/>
        <c:majorTickMark val="cross"/>
        <c:minorTickMark val="cross"/>
        <c:tickLblPos val="nextTo"/>
        <c:crossAx val="229618752"/>
        <c:crosses val="autoZero"/>
        <c:auto val="1"/>
        <c:lblOffset val="100"/>
        <c:baseTimeUnit val="days"/>
      </c:dateAx>
      <c:valAx>
        <c:axId val="229618752"/>
        <c:scaling>
          <c:orientation val="minMax"/>
        </c:scaling>
        <c:delete val="0"/>
        <c:axPos val="l"/>
        <c:majorGridlines/>
        <c:numFmt formatCode="#,##0.00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>
              <a:defRPr/>
            </a:pPr>
            <a:endParaRPr lang="it-IT"/>
          </a:p>
        </c:txPr>
        <c:crossAx val="186129200"/>
        <c:crosses val="autoZero"/>
        <c:crossBetween val="between"/>
      </c:valAx>
    </c:plotArea>
    <c:legend>
      <c:legendPos val="b"/>
      <c:layout/>
      <c:overlay val="0"/>
    </c:legend>
    <c:plotVisOnly val="1"/>
    <c:dispBlanksAs val="zero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52</c:v>
                </c:pt>
                <c:pt idx="1">
                  <c:v>52.5</c:v>
                </c:pt>
                <c:pt idx="2">
                  <c:v>52.5</c:v>
                </c:pt>
                <c:pt idx="3">
                  <c:v>42</c:v>
                </c:pt>
                <c:pt idx="4">
                  <c:v>51</c:v>
                </c:pt>
                <c:pt idx="5">
                  <c:v>54</c:v>
                </c:pt>
                <c:pt idx="6">
                  <c:v>51</c:v>
                </c:pt>
                <c:pt idx="7">
                  <c:v>36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Ore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48.8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3402928"/>
        <c:axId val="383409088"/>
      </c:barChart>
      <c:catAx>
        <c:axId val="38340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409088"/>
        <c:crosses val="autoZero"/>
        <c:auto val="1"/>
        <c:lblAlgn val="ctr"/>
        <c:lblOffset val="100"/>
        <c:noMultiLvlLbl val="0"/>
      </c:catAx>
      <c:valAx>
        <c:axId val="38340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40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0.74</c:v>
                </c:pt>
                <c:pt idx="1">
                  <c:v>0.7</c:v>
                </c:pt>
                <c:pt idx="2">
                  <c:v>0.92</c:v>
                </c:pt>
                <c:pt idx="3">
                  <c:v>0.59</c:v>
                </c:pt>
                <c:pt idx="4">
                  <c:v>0.78</c:v>
                </c:pt>
                <c:pt idx="5">
                  <c:v>0.78</c:v>
                </c:pt>
                <c:pt idx="6">
                  <c:v>0.92</c:v>
                </c:pt>
                <c:pt idx="7">
                  <c:v>0.63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7496880"/>
        <c:axId val="387494080"/>
      </c:barChart>
      <c:catAx>
        <c:axId val="38749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7494080"/>
        <c:crosses val="autoZero"/>
        <c:auto val="1"/>
        <c:lblAlgn val="ctr"/>
        <c:lblOffset val="100"/>
        <c:noMultiLvlLbl val="0"/>
      </c:catAx>
      <c:valAx>
        <c:axId val="38749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749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0.92</c:v>
                </c:pt>
                <c:pt idx="1">
                  <c:v>0.92</c:v>
                </c:pt>
                <c:pt idx="2">
                  <c:v>0.78</c:v>
                </c:pt>
                <c:pt idx="3">
                  <c:v>0.78</c:v>
                </c:pt>
                <c:pt idx="4">
                  <c:v>0.74</c:v>
                </c:pt>
                <c:pt idx="5">
                  <c:v>0.7</c:v>
                </c:pt>
                <c:pt idx="6">
                  <c:v>0.63</c:v>
                </c:pt>
                <c:pt idx="7">
                  <c:v>0.59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7499120"/>
        <c:axId val="387495760"/>
      </c:barChart>
      <c:catAx>
        <c:axId val="38749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7495760"/>
        <c:crosses val="autoZero"/>
        <c:auto val="1"/>
        <c:lblAlgn val="ctr"/>
        <c:lblOffset val="100"/>
        <c:noMultiLvlLbl val="0"/>
      </c:catAx>
      <c:valAx>
        <c:axId val="38749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749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0.92</c:v>
                </c:pt>
                <c:pt idx="1">
                  <c:v>0.92</c:v>
                </c:pt>
                <c:pt idx="2">
                  <c:v>0.78</c:v>
                </c:pt>
                <c:pt idx="3">
                  <c:v>0.78</c:v>
                </c:pt>
                <c:pt idx="4">
                  <c:v>0.74</c:v>
                </c:pt>
                <c:pt idx="5">
                  <c:v>0.7</c:v>
                </c:pt>
                <c:pt idx="6">
                  <c:v>0.63</c:v>
                </c:pt>
                <c:pt idx="7">
                  <c:v>0.59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7495200"/>
        <c:axId val="387501920"/>
      </c:barChart>
      <c:catAx>
        <c:axId val="38749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7501920"/>
        <c:crosses val="autoZero"/>
        <c:auto val="1"/>
        <c:lblAlgn val="ctr"/>
        <c:lblOffset val="100"/>
        <c:noMultiLvlLbl val="0"/>
      </c:catAx>
      <c:valAx>
        <c:axId val="38750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749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1786750575748507"/>
          <c:y val="1.13844304019869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Strumenti Google</c:v>
                </c:pt>
              </c:strCache>
            </c:strRef>
          </c:tx>
          <c:spPr>
            <a:solidFill>
              <a:srgbClr val="92D050"/>
            </a:solidFill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1044545988776155E-2"/>
          <c:y val="0.82986064241969759"/>
          <c:w val="0.92095819475903173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Obiettivi</a:t>
            </a:r>
            <a:r>
              <a:rPr lang="en-US" sz="2000" baseline="0" dirty="0"/>
              <a:t> del PM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6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4250702105945365E-2"/>
          <c:y val="0.82986064241969759"/>
          <c:w val="0.86703864003754494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 smtClean="0"/>
              <a:t>Modifiche</a:t>
            </a:r>
            <a:r>
              <a:rPr lang="en-US" sz="2000" baseline="0" dirty="0" smtClean="0"/>
              <a:t> </a:t>
            </a:r>
            <a:r>
              <a:rPr lang="en-US" sz="2000" dirty="0" err="1" smtClean="0"/>
              <a:t>Pianificazione</a:t>
            </a:r>
            <a:endParaRPr lang="en-US" sz="20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Foglio1!$A$2:$A$3</c:f>
              <c:strCache>
                <c:ptCount val="2"/>
                <c:pt idx="0">
                  <c:v>Nessuna</c:v>
                </c:pt>
                <c:pt idx="1">
                  <c:v>Più sviluppo e testing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6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4250702105945365E-2"/>
          <c:y val="0.82986064241969759"/>
          <c:w val="0.86703864003754494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Difficoltà fasi del progetto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Difficoltà fasi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RAD/Requisiti</c:v>
                </c:pt>
                <c:pt idx="1">
                  <c:v>Test Plan</c:v>
                </c:pt>
                <c:pt idx="2">
                  <c:v>Implementazione</c:v>
                </c:pt>
                <c:pt idx="3">
                  <c:v>Tutte lo stesso livello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0642870703407217E-3"/>
          <c:y val="0.82986064241969759"/>
          <c:w val="0.98487437837763547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Meeting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3232424678773128E-2"/>
          <c:y val="0.82986064241969759"/>
          <c:w val="0.89305737660542417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7.5</c:v>
                </c:pt>
                <c:pt idx="1">
                  <c:v>8.5</c:v>
                </c:pt>
                <c:pt idx="2">
                  <c:v>1.5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1.5</c:v>
                </c:pt>
                <c:pt idx="7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2905456"/>
        <c:axId val="312906016"/>
      </c:barChart>
      <c:catAx>
        <c:axId val="31290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6016"/>
        <c:crosses val="autoZero"/>
        <c:auto val="1"/>
        <c:lblAlgn val="ctr"/>
        <c:lblOffset val="100"/>
        <c:noMultiLvlLbl val="0"/>
      </c:catAx>
      <c:valAx>
        <c:axId val="31290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Training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1193301987232471E-2"/>
          <c:y val="0.82986064241969759"/>
          <c:w val="0.93126271201466382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Linguaggio</a:t>
            </a:r>
            <a:r>
              <a:rPr lang="en-US" sz="2000" baseline="0" dirty="0"/>
              <a:t> </a:t>
            </a:r>
            <a:r>
              <a:rPr lang="en-US" sz="2000" baseline="0" dirty="0" err="1"/>
              <a:t>scelto</a:t>
            </a:r>
            <a:endParaRPr lang="en-US" sz="2000" dirty="0"/>
          </a:p>
        </c:rich>
      </c:tx>
      <c:layout>
        <c:manualLayout>
          <c:xMode val="edge"/>
          <c:yMode val="edge"/>
          <c:x val="0.34677422835433463"/>
          <c:y val="2.02382659759401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1185287512570186E-2"/>
          <c:y val="0.82986064241969759"/>
          <c:w val="0.87129139083963048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Soddisfazione</a:t>
            </a:r>
            <a:r>
              <a:rPr lang="en-US" sz="2000" baseline="0"/>
              <a:t> per il progetto</a:t>
            </a:r>
          </a:p>
        </c:rich>
      </c:tx>
      <c:layout>
        <c:manualLayout>
          <c:xMode val="edge"/>
          <c:yMode val="edge"/>
          <c:x val="0.27525007348664421"/>
          <c:y val="3.18555880010618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46640693092171E-2"/>
          <c:y val="0.82986064241969759"/>
          <c:w val="0.87271508280008048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err="1"/>
              <a:t>Valutazione</a:t>
            </a:r>
            <a:r>
              <a:rPr lang="en-US" sz="2000" dirty="0"/>
              <a:t> </a:t>
            </a:r>
            <a:r>
              <a:rPr lang="en-US" sz="2000" dirty="0" err="1"/>
              <a:t>Esperienza</a:t>
            </a:r>
            <a:endParaRPr lang="en-US" sz="2000" dirty="0"/>
          </a:p>
        </c:rich>
      </c:tx>
      <c:layout>
        <c:manualLayout>
          <c:xMode val="edge"/>
          <c:yMode val="edge"/>
          <c:x val="0.2852964532354903"/>
          <c:y val="3.06563157163900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explosion val="3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Foglio1!$A$2:$A$3</c:f>
              <c:strCache>
                <c:ptCount val="2"/>
                <c:pt idx="0">
                  <c:v>Positiva</c:v>
                </c:pt>
                <c:pt idx="1">
                  <c:v>Negativa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8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562244823563721"/>
          <c:y val="0.82986064241969759"/>
          <c:w val="0.530236402741324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/>
              <a:t>IS con Project Manager?</a:t>
            </a:r>
          </a:p>
        </c:rich>
      </c:tx>
      <c:layout>
        <c:manualLayout>
          <c:xMode val="edge"/>
          <c:yMode val="edge"/>
          <c:x val="0.27525007348664421"/>
          <c:y val="2.1237058667374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Google Code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Foglio1!$A$2:$A$5</c:f>
              <c:strCache>
                <c:ptCount val="4"/>
                <c:pt idx="0">
                  <c:v>Si</c:v>
                </c:pt>
                <c:pt idx="1">
                  <c:v>Più si che no</c:v>
                </c:pt>
                <c:pt idx="2">
                  <c:v>Più no che si</c:v>
                </c:pt>
                <c:pt idx="3">
                  <c:v>No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3993034552651395E-2"/>
          <c:y val="0.82986064241969759"/>
          <c:w val="0.93244753032377192"/>
          <c:h val="0.146329833770778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11</c:v>
                </c:pt>
                <c:pt idx="7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2908256"/>
        <c:axId val="312908816"/>
      </c:barChart>
      <c:catAx>
        <c:axId val="31290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8816"/>
        <c:crosses val="autoZero"/>
        <c:auto val="1"/>
        <c:lblAlgn val="ctr"/>
        <c:lblOffset val="100"/>
        <c:noMultiLvlLbl val="0"/>
      </c:catAx>
      <c:valAx>
        <c:axId val="31290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2909376"/>
        <c:axId val="312912176"/>
      </c:barChart>
      <c:catAx>
        <c:axId val="31290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12176"/>
        <c:crosses val="autoZero"/>
        <c:auto val="1"/>
        <c:lblAlgn val="ctr"/>
        <c:lblOffset val="100"/>
        <c:noMultiLvlLbl val="0"/>
      </c:catAx>
      <c:valAx>
        <c:axId val="31291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290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11359376"/>
        <c:axId val="383394528"/>
      </c:barChart>
      <c:catAx>
        <c:axId val="31135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394528"/>
        <c:crosses val="autoZero"/>
        <c:auto val="1"/>
        <c:lblAlgn val="ctr"/>
        <c:lblOffset val="100"/>
        <c:noMultiLvlLbl val="0"/>
      </c:catAx>
      <c:valAx>
        <c:axId val="38339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1135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3395648"/>
        <c:axId val="383396768"/>
      </c:barChart>
      <c:catAx>
        <c:axId val="38339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396768"/>
        <c:crosses val="autoZero"/>
        <c:auto val="1"/>
        <c:lblAlgn val="ctr"/>
        <c:lblOffset val="100"/>
        <c:noMultiLvlLbl val="0"/>
      </c:catAx>
      <c:valAx>
        <c:axId val="38339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395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3399008"/>
        <c:axId val="383399568"/>
      </c:barChart>
      <c:catAx>
        <c:axId val="38339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399568"/>
        <c:crosses val="autoZero"/>
        <c:auto val="1"/>
        <c:lblAlgn val="ctr"/>
        <c:lblOffset val="100"/>
        <c:noMultiLvlLbl val="0"/>
      </c:catAx>
      <c:valAx>
        <c:axId val="38339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39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27</c:v>
                </c:pt>
                <c:pt idx="1">
                  <c:v>22</c:v>
                </c:pt>
                <c:pt idx="2">
                  <c:v>39</c:v>
                </c:pt>
                <c:pt idx="3">
                  <c:v>27</c:v>
                </c:pt>
                <c:pt idx="4">
                  <c:v>19</c:v>
                </c:pt>
                <c:pt idx="5">
                  <c:v>19</c:v>
                </c:pt>
                <c:pt idx="6">
                  <c:v>30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83401248"/>
        <c:axId val="383402368"/>
      </c:barChart>
      <c:catAx>
        <c:axId val="383401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402368"/>
        <c:crosses val="autoZero"/>
        <c:auto val="1"/>
        <c:lblAlgn val="ctr"/>
        <c:lblOffset val="100"/>
        <c:noMultiLvlLbl val="0"/>
      </c:catAx>
      <c:valAx>
        <c:axId val="38340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340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1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Earned Value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tabella!$A$5</c:f>
              <c:strCache>
                <c:ptCount val="1"/>
                <c:pt idx="0">
                  <c:v>Actual Cost (AC)</c:v>
                </c:pt>
              </c:strCache>
            </c:strRef>
          </c:tx>
          <c:spPr>
            <a:ln w="28575" cap="rnd" cmpd="sng" algn="ctr">
              <a:solidFill>
                <a:schemeClr val="accent1">
                  <a:tint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tabella!$B$3:$F$3</c:f>
              <c:numCache>
                <c:formatCode>m/d/yyyy;@</c:formatCode>
                <c:ptCount val="5"/>
                <c:pt idx="0">
                  <c:v>41581</c:v>
                </c:pt>
                <c:pt idx="1">
                  <c:v>41595</c:v>
                </c:pt>
                <c:pt idx="2">
                  <c:v>41616</c:v>
                </c:pt>
                <c:pt idx="3">
                  <c:v>41626</c:v>
                </c:pt>
                <c:pt idx="4">
                  <c:v>41654</c:v>
                </c:pt>
              </c:numCache>
            </c:numRef>
          </c:cat>
          <c:val>
            <c:numRef>
              <c:f>tabella!$B$5:$F$5</c:f>
              <c:numCache>
                <c:formatCode>#,##0.00</c:formatCode>
                <c:ptCount val="5"/>
                <c:pt idx="0">
                  <c:v>54</c:v>
                </c:pt>
                <c:pt idx="1">
                  <c:v>84</c:v>
                </c:pt>
                <c:pt idx="2">
                  <c:v>138</c:v>
                </c:pt>
                <c:pt idx="3">
                  <c:v>250</c:v>
                </c:pt>
                <c:pt idx="4">
                  <c:v>441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tabella!$A$4</c:f>
              <c:strCache>
                <c:ptCount val="1"/>
                <c:pt idx="0">
                  <c:v>Earned Value (EV)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tabella!$B$3:$F$3</c:f>
              <c:numCache>
                <c:formatCode>m/d/yyyy;@</c:formatCode>
                <c:ptCount val="5"/>
                <c:pt idx="0">
                  <c:v>41581</c:v>
                </c:pt>
                <c:pt idx="1">
                  <c:v>41595</c:v>
                </c:pt>
                <c:pt idx="2">
                  <c:v>41616</c:v>
                </c:pt>
                <c:pt idx="3">
                  <c:v>41626</c:v>
                </c:pt>
                <c:pt idx="4">
                  <c:v>41654</c:v>
                </c:pt>
              </c:numCache>
            </c:numRef>
          </c:cat>
          <c:val>
            <c:numRef>
              <c:f>tabella!$B$4:$F$4</c:f>
              <c:numCache>
                <c:formatCode>#,##0.00</c:formatCode>
                <c:ptCount val="5"/>
                <c:pt idx="0">
                  <c:v>54</c:v>
                </c:pt>
                <c:pt idx="1">
                  <c:v>84</c:v>
                </c:pt>
                <c:pt idx="2">
                  <c:v>136</c:v>
                </c:pt>
                <c:pt idx="3">
                  <c:v>260</c:v>
                </c:pt>
                <c:pt idx="4">
                  <c:v>450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tabella!$A$6</c:f>
              <c:strCache>
                <c:ptCount val="1"/>
                <c:pt idx="0">
                  <c:v>Planned Value (PV)</c:v>
                </c:pt>
              </c:strCache>
            </c:strRef>
          </c:tx>
          <c:spPr>
            <a:ln w="28575" cap="rnd" cmpd="sng" algn="ctr">
              <a:solidFill>
                <a:schemeClr val="accent1">
                  <a:shade val="6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tabella!$B$3:$F$3</c:f>
              <c:numCache>
                <c:formatCode>m/d/yyyy;@</c:formatCode>
                <c:ptCount val="5"/>
                <c:pt idx="0">
                  <c:v>41581</c:v>
                </c:pt>
                <c:pt idx="1">
                  <c:v>41595</c:v>
                </c:pt>
                <c:pt idx="2">
                  <c:v>41616</c:v>
                </c:pt>
                <c:pt idx="3">
                  <c:v>41626</c:v>
                </c:pt>
                <c:pt idx="4">
                  <c:v>41654</c:v>
                </c:pt>
              </c:numCache>
            </c:numRef>
          </c:cat>
          <c:val>
            <c:numRef>
              <c:f>tabella!$B$6:$F$6</c:f>
              <c:numCache>
                <c:formatCode>#,##0.00</c:formatCode>
                <c:ptCount val="5"/>
                <c:pt idx="0">
                  <c:v>54</c:v>
                </c:pt>
                <c:pt idx="1">
                  <c:v>84</c:v>
                </c:pt>
                <c:pt idx="2">
                  <c:v>136</c:v>
                </c:pt>
                <c:pt idx="3">
                  <c:v>260</c:v>
                </c:pt>
                <c:pt idx="4">
                  <c:v>450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3949264"/>
        <c:axId val="238206464"/>
      </c:lineChart>
      <c:dateAx>
        <c:axId val="243949264"/>
        <c:scaling>
          <c:orientation val="minMax"/>
        </c:scaling>
        <c:delete val="1"/>
        <c:axPos val="b"/>
        <c:numFmt formatCode="m/d/yyyy;@" sourceLinked="1"/>
        <c:majorTickMark val="cross"/>
        <c:minorTickMark val="cross"/>
        <c:tickLblPos val="nextTo"/>
        <c:crossAx val="238206464"/>
        <c:crosses val="autoZero"/>
        <c:auto val="1"/>
        <c:lblOffset val="100"/>
        <c:baseTimeUnit val="days"/>
      </c:dateAx>
      <c:valAx>
        <c:axId val="238206464"/>
        <c:scaling>
          <c:orientation val="minMax"/>
        </c:scaling>
        <c:delete val="0"/>
        <c:axPos val="l"/>
        <c:majorGridlines>
          <c:spPr>
            <a:ln w="9525" cap="rnd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#,##0.00" sourceLinked="1"/>
        <c:majorTickMark val="cross"/>
        <c:minorTickMark val="cross"/>
        <c:tickLblPos val="nextTo"/>
        <c:spPr>
          <a:noFill/>
          <a:ln w="47625" cap="rnd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3949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zero"/>
    <c:showDLblsOverMax val="1"/>
  </c:chart>
  <c:spPr>
    <a:noFill/>
    <a:ln w="9525" cap="rnd" cmpd="sng" algn="ctr">
      <a:noFill/>
      <a:prstDash val="solid"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A1CCE3-2AA8-4D16-97A2-B90C4FA40DA1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C67BB5-E840-41FC-BDB0-397B88502C15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it-IT" b="0" i="0" dirty="0" smtClean="0">
              <a:solidFill>
                <a:schemeClr val="tx1"/>
              </a:solidFill>
            </a:rPr>
            <a:t>Avere una buona documentazione di sistema</a:t>
          </a:r>
          <a:endParaRPr lang="it-IT" dirty="0">
            <a:solidFill>
              <a:schemeClr val="tx1"/>
            </a:solidFill>
          </a:endParaRPr>
        </a:p>
      </dgm:t>
    </dgm:pt>
    <dgm:pt modelId="{A263245D-6C0C-4169-90D8-31206658F411}" type="parTrans" cxnId="{44551882-AA16-493E-88BA-DE2A521647BA}">
      <dgm:prSet/>
      <dgm:spPr/>
      <dgm:t>
        <a:bodyPr/>
        <a:lstStyle/>
        <a:p>
          <a:endParaRPr lang="it-IT"/>
        </a:p>
      </dgm:t>
    </dgm:pt>
    <dgm:pt modelId="{8D59C092-3CF0-4DE2-AF93-E82ED5A443B2}" type="sibTrans" cxnId="{44551882-AA16-493E-88BA-DE2A521647BA}">
      <dgm:prSet/>
      <dgm:spPr/>
      <dgm:t>
        <a:bodyPr/>
        <a:lstStyle/>
        <a:p>
          <a:endParaRPr lang="it-IT"/>
        </a:p>
      </dgm:t>
    </dgm:pt>
    <dgm:pt modelId="{240F99E6-736A-47EE-9A38-D06FFBCC39B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it-IT" b="0" i="0" dirty="0" smtClean="0">
              <a:solidFill>
                <a:schemeClr val="tx1"/>
              </a:solidFill>
            </a:rPr>
            <a:t>Riuscire ad ottenere una implementazione delle parti «core»</a:t>
          </a:r>
          <a:endParaRPr lang="it-IT" dirty="0">
            <a:solidFill>
              <a:schemeClr val="tx1"/>
            </a:solidFill>
          </a:endParaRPr>
        </a:p>
      </dgm:t>
    </dgm:pt>
    <dgm:pt modelId="{CA6B1596-693D-460E-98F4-8AC13156A1F5}" type="parTrans" cxnId="{7B0F90A7-B64D-41DF-8433-490570DDC60D}">
      <dgm:prSet/>
      <dgm:spPr/>
      <dgm:t>
        <a:bodyPr/>
        <a:lstStyle/>
        <a:p>
          <a:endParaRPr lang="it-IT"/>
        </a:p>
      </dgm:t>
    </dgm:pt>
    <dgm:pt modelId="{F5C11CE6-5AC8-4F4C-96C8-33A1DCA4E1BF}" type="sibTrans" cxnId="{7B0F90A7-B64D-41DF-8433-490570DDC60D}">
      <dgm:prSet/>
      <dgm:spPr/>
      <dgm:t>
        <a:bodyPr/>
        <a:lstStyle/>
        <a:p>
          <a:endParaRPr lang="it-IT"/>
        </a:p>
      </dgm:t>
    </dgm:pt>
    <dgm:pt modelId="{BEA274E8-01BE-4D49-BFDC-91593D33AD4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it-IT" b="0" i="0" dirty="0" smtClean="0">
              <a:solidFill>
                <a:schemeClr val="tx1"/>
              </a:solidFill>
            </a:rPr>
            <a:t>Far si che il team vivesse un’esperienza positiva</a:t>
          </a:r>
          <a:endParaRPr lang="it-IT" dirty="0">
            <a:solidFill>
              <a:schemeClr val="tx1"/>
            </a:solidFill>
          </a:endParaRPr>
        </a:p>
      </dgm:t>
    </dgm:pt>
    <dgm:pt modelId="{6719E065-3A40-4C9B-AF72-D9C45AD46BD0}" type="parTrans" cxnId="{14EBBD1A-BDDB-4235-8864-F5549F07FEE9}">
      <dgm:prSet/>
      <dgm:spPr/>
      <dgm:t>
        <a:bodyPr/>
        <a:lstStyle/>
        <a:p>
          <a:endParaRPr lang="it-IT"/>
        </a:p>
      </dgm:t>
    </dgm:pt>
    <dgm:pt modelId="{9346E731-1980-46B6-9D96-3F66199C8E00}" type="sibTrans" cxnId="{14EBBD1A-BDDB-4235-8864-F5549F07FEE9}">
      <dgm:prSet/>
      <dgm:spPr/>
      <dgm:t>
        <a:bodyPr/>
        <a:lstStyle/>
        <a:p>
          <a:endParaRPr lang="it-IT"/>
        </a:p>
      </dgm:t>
    </dgm:pt>
    <dgm:pt modelId="{F41E8D06-C47D-4E50-B0BC-9A2E52063515}" type="pres">
      <dgm:prSet presAssocID="{09A1CCE3-2AA8-4D16-97A2-B90C4FA40DA1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48DD003F-F256-415B-8FC9-BEA458112C07}" type="pres">
      <dgm:prSet presAssocID="{09A1CCE3-2AA8-4D16-97A2-B90C4FA40DA1}" presName="arrow" presStyleLbl="bgShp" presStyleIdx="0" presStyleCnt="1"/>
      <dgm:spPr/>
    </dgm:pt>
    <dgm:pt modelId="{5A2904A4-1632-4E81-97FA-4BA014EE0D28}" type="pres">
      <dgm:prSet presAssocID="{09A1CCE3-2AA8-4D16-97A2-B90C4FA40DA1}" presName="linearProcess" presStyleCnt="0"/>
      <dgm:spPr/>
    </dgm:pt>
    <dgm:pt modelId="{1C1F86D8-EEF1-46CE-B522-BC1953A886D2}" type="pres">
      <dgm:prSet presAssocID="{2BC67BB5-E840-41FC-BDB0-397B88502C1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520EF8D-6A79-4B66-AAF9-7B304C6DE3AB}" type="pres">
      <dgm:prSet presAssocID="{8D59C092-3CF0-4DE2-AF93-E82ED5A443B2}" presName="sibTrans" presStyleCnt="0"/>
      <dgm:spPr/>
    </dgm:pt>
    <dgm:pt modelId="{D0CD3DA9-3915-405A-A0E9-02AEDC9ED6CE}" type="pres">
      <dgm:prSet presAssocID="{240F99E6-736A-47EE-9A38-D06FFBCC39B6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9D7EE30-8CF9-45F7-B025-F7BEE6276B92}" type="pres">
      <dgm:prSet presAssocID="{F5C11CE6-5AC8-4F4C-96C8-33A1DCA4E1BF}" presName="sibTrans" presStyleCnt="0"/>
      <dgm:spPr/>
    </dgm:pt>
    <dgm:pt modelId="{0F5FF5E1-EA14-4BC8-8268-2C3F7498DA9E}" type="pres">
      <dgm:prSet presAssocID="{BEA274E8-01BE-4D49-BFDC-91593D33AD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A4F87B7E-820A-4A32-A8F2-5EE4D638E4F7}" type="presOf" srcId="{2BC67BB5-E840-41FC-BDB0-397B88502C15}" destId="{1C1F86D8-EEF1-46CE-B522-BC1953A886D2}" srcOrd="0" destOrd="0" presId="urn:microsoft.com/office/officeart/2005/8/layout/hProcess9"/>
    <dgm:cxn modelId="{4A6B4E9C-156C-4B7C-BCCF-9674E785B615}" type="presOf" srcId="{BEA274E8-01BE-4D49-BFDC-91593D33AD46}" destId="{0F5FF5E1-EA14-4BC8-8268-2C3F7498DA9E}" srcOrd="0" destOrd="0" presId="urn:microsoft.com/office/officeart/2005/8/layout/hProcess9"/>
    <dgm:cxn modelId="{4118128C-A6C5-4C37-A35F-1C78C774DC27}" type="presOf" srcId="{240F99E6-736A-47EE-9A38-D06FFBCC39B6}" destId="{D0CD3DA9-3915-405A-A0E9-02AEDC9ED6CE}" srcOrd="0" destOrd="0" presId="urn:microsoft.com/office/officeart/2005/8/layout/hProcess9"/>
    <dgm:cxn modelId="{27DC624D-3307-431F-B343-06DD495B22AB}" type="presOf" srcId="{09A1CCE3-2AA8-4D16-97A2-B90C4FA40DA1}" destId="{F41E8D06-C47D-4E50-B0BC-9A2E52063515}" srcOrd="0" destOrd="0" presId="urn:microsoft.com/office/officeart/2005/8/layout/hProcess9"/>
    <dgm:cxn modelId="{44551882-AA16-493E-88BA-DE2A521647BA}" srcId="{09A1CCE3-2AA8-4D16-97A2-B90C4FA40DA1}" destId="{2BC67BB5-E840-41FC-BDB0-397B88502C15}" srcOrd="0" destOrd="0" parTransId="{A263245D-6C0C-4169-90D8-31206658F411}" sibTransId="{8D59C092-3CF0-4DE2-AF93-E82ED5A443B2}"/>
    <dgm:cxn modelId="{7B0F90A7-B64D-41DF-8433-490570DDC60D}" srcId="{09A1CCE3-2AA8-4D16-97A2-B90C4FA40DA1}" destId="{240F99E6-736A-47EE-9A38-D06FFBCC39B6}" srcOrd="1" destOrd="0" parTransId="{CA6B1596-693D-460E-98F4-8AC13156A1F5}" sibTransId="{F5C11CE6-5AC8-4F4C-96C8-33A1DCA4E1BF}"/>
    <dgm:cxn modelId="{14EBBD1A-BDDB-4235-8864-F5549F07FEE9}" srcId="{09A1CCE3-2AA8-4D16-97A2-B90C4FA40DA1}" destId="{BEA274E8-01BE-4D49-BFDC-91593D33AD46}" srcOrd="2" destOrd="0" parTransId="{6719E065-3A40-4C9B-AF72-D9C45AD46BD0}" sibTransId="{9346E731-1980-46B6-9D96-3F66199C8E00}"/>
    <dgm:cxn modelId="{234C35B1-2FDC-43A5-98C3-CEA09F9E282E}" type="presParOf" srcId="{F41E8D06-C47D-4E50-B0BC-9A2E52063515}" destId="{48DD003F-F256-415B-8FC9-BEA458112C07}" srcOrd="0" destOrd="0" presId="urn:microsoft.com/office/officeart/2005/8/layout/hProcess9"/>
    <dgm:cxn modelId="{EE9B1E4D-FF71-4E5A-B311-C9E47D43D794}" type="presParOf" srcId="{F41E8D06-C47D-4E50-B0BC-9A2E52063515}" destId="{5A2904A4-1632-4E81-97FA-4BA014EE0D28}" srcOrd="1" destOrd="0" presId="urn:microsoft.com/office/officeart/2005/8/layout/hProcess9"/>
    <dgm:cxn modelId="{D041A15A-066A-4550-98FF-D2BEA14904CC}" type="presParOf" srcId="{5A2904A4-1632-4E81-97FA-4BA014EE0D28}" destId="{1C1F86D8-EEF1-46CE-B522-BC1953A886D2}" srcOrd="0" destOrd="0" presId="urn:microsoft.com/office/officeart/2005/8/layout/hProcess9"/>
    <dgm:cxn modelId="{1E1C55C1-9B4E-41B7-B496-6A61BDB673A6}" type="presParOf" srcId="{5A2904A4-1632-4E81-97FA-4BA014EE0D28}" destId="{A520EF8D-6A79-4B66-AAF9-7B304C6DE3AB}" srcOrd="1" destOrd="0" presId="urn:microsoft.com/office/officeart/2005/8/layout/hProcess9"/>
    <dgm:cxn modelId="{3E3A50E4-76BF-4148-85A7-D9395CBE8824}" type="presParOf" srcId="{5A2904A4-1632-4E81-97FA-4BA014EE0D28}" destId="{D0CD3DA9-3915-405A-A0E9-02AEDC9ED6CE}" srcOrd="2" destOrd="0" presId="urn:microsoft.com/office/officeart/2005/8/layout/hProcess9"/>
    <dgm:cxn modelId="{DE7C1CF4-1D8A-4379-966C-28595B67538B}" type="presParOf" srcId="{5A2904A4-1632-4E81-97FA-4BA014EE0D28}" destId="{39D7EE30-8CF9-45F7-B025-F7BEE6276B92}" srcOrd="3" destOrd="0" presId="urn:microsoft.com/office/officeart/2005/8/layout/hProcess9"/>
    <dgm:cxn modelId="{66DCE09C-2CC8-4C2B-8652-B250FFF329B6}" type="presParOf" srcId="{5A2904A4-1632-4E81-97FA-4BA014EE0D28}" destId="{0F5FF5E1-EA14-4BC8-8268-2C3F7498DA9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7B5CED-9A5D-4442-A5D7-0C793E332422}" type="doc">
      <dgm:prSet loTypeId="urn:microsoft.com/office/officeart/2005/8/layout/equation1" loCatId="relationship" qsTypeId="urn:microsoft.com/office/officeart/2005/8/quickstyle/simple5" qsCatId="simple" csTypeId="urn:microsoft.com/office/officeart/2005/8/colors/colorful4" csCatId="colorful" phldr="1"/>
      <dgm:spPr/>
    </dgm:pt>
    <dgm:pt modelId="{1588D14D-0445-4545-A68E-599A5B9F91A1}">
      <dgm:prSet phldrT="[Testo]"/>
      <dgm:spPr/>
      <dgm:t>
        <a:bodyPr/>
        <a:lstStyle/>
        <a:p>
          <a:r>
            <a:rPr lang="it-IT" dirty="0" smtClean="0"/>
            <a:t>Entry</a:t>
          </a:r>
        </a:p>
        <a:p>
          <a:r>
            <a:rPr lang="it-IT" dirty="0" smtClean="0"/>
            <a:t>104</a:t>
          </a:r>
          <a:endParaRPr lang="it-IT" dirty="0"/>
        </a:p>
      </dgm:t>
    </dgm:pt>
    <dgm:pt modelId="{609F2367-B695-43FD-8CCF-76C185AD8941}" type="parTrans" cxnId="{B73CC57B-3C5E-4689-A1E3-EC35728C8D9E}">
      <dgm:prSet/>
      <dgm:spPr/>
      <dgm:t>
        <a:bodyPr/>
        <a:lstStyle/>
        <a:p>
          <a:endParaRPr lang="it-IT"/>
        </a:p>
      </dgm:t>
    </dgm:pt>
    <dgm:pt modelId="{5891B0C2-425E-4B60-B0A4-D5A94577CB95}" type="sibTrans" cxnId="{B73CC57B-3C5E-4689-A1E3-EC35728C8D9E}">
      <dgm:prSet/>
      <dgm:spPr/>
      <dgm:t>
        <a:bodyPr/>
        <a:lstStyle/>
        <a:p>
          <a:endParaRPr lang="it-IT"/>
        </a:p>
      </dgm:t>
    </dgm:pt>
    <dgm:pt modelId="{126F8B2E-C198-4706-AC07-029B98FF53A6}">
      <dgm:prSet phldrT="[Testo]"/>
      <dgm:spPr/>
      <dgm:t>
        <a:bodyPr/>
        <a:lstStyle/>
        <a:p>
          <a:r>
            <a:rPr lang="it-IT" dirty="0" smtClean="0"/>
            <a:t>Exit</a:t>
          </a:r>
          <a:br>
            <a:rPr lang="it-IT" dirty="0" smtClean="0"/>
          </a:br>
          <a:r>
            <a:rPr lang="it-IT" dirty="0" smtClean="0"/>
            <a:t>118</a:t>
          </a:r>
          <a:endParaRPr lang="it-IT" dirty="0"/>
        </a:p>
      </dgm:t>
    </dgm:pt>
    <dgm:pt modelId="{7AA82421-7AD5-4E4A-A0F4-5E5AB2383E4D}" type="parTrans" cxnId="{07C601E7-A589-4067-B5C4-08AA9986D164}">
      <dgm:prSet/>
      <dgm:spPr/>
      <dgm:t>
        <a:bodyPr/>
        <a:lstStyle/>
        <a:p>
          <a:endParaRPr lang="it-IT"/>
        </a:p>
      </dgm:t>
    </dgm:pt>
    <dgm:pt modelId="{4F06C93D-3D67-4C98-8BA4-6A651AF77981}" type="sibTrans" cxnId="{07C601E7-A589-4067-B5C4-08AA9986D164}">
      <dgm:prSet/>
      <dgm:spPr/>
      <dgm:t>
        <a:bodyPr/>
        <a:lstStyle/>
        <a:p>
          <a:endParaRPr lang="it-IT"/>
        </a:p>
      </dgm:t>
    </dgm:pt>
    <dgm:pt modelId="{E2658CF6-9FBA-470D-983B-110B24173183}">
      <dgm:prSet phldrT="[Testo]"/>
      <dgm:spPr/>
      <dgm:t>
        <a:bodyPr/>
        <a:lstStyle/>
        <a:p>
          <a:pPr algn="ctr"/>
          <a:r>
            <a:rPr lang="it-IT" dirty="0" smtClean="0"/>
            <a:t>Read</a:t>
          </a:r>
          <a:br>
            <a:rPr lang="it-IT" dirty="0" smtClean="0"/>
          </a:br>
          <a:r>
            <a:rPr lang="it-IT" dirty="0" smtClean="0"/>
            <a:t>47</a:t>
          </a:r>
          <a:endParaRPr lang="it-IT" dirty="0"/>
        </a:p>
      </dgm:t>
    </dgm:pt>
    <dgm:pt modelId="{C4E3290A-01DD-4BA0-A416-4BCF7537794B}" type="parTrans" cxnId="{3D3B420A-4DFB-4AF8-AE72-E25986ADD392}">
      <dgm:prSet/>
      <dgm:spPr/>
      <dgm:t>
        <a:bodyPr/>
        <a:lstStyle/>
        <a:p>
          <a:endParaRPr lang="it-IT"/>
        </a:p>
      </dgm:t>
    </dgm:pt>
    <dgm:pt modelId="{461C68D7-1279-4C25-8B24-A58FFAD448BC}" type="sibTrans" cxnId="{3D3B420A-4DFB-4AF8-AE72-E25986ADD392}">
      <dgm:prSet/>
      <dgm:spPr/>
      <dgm:t>
        <a:bodyPr/>
        <a:lstStyle/>
        <a:p>
          <a:endParaRPr lang="it-IT"/>
        </a:p>
      </dgm:t>
    </dgm:pt>
    <dgm:pt modelId="{98DC3759-F441-480F-BEEA-3DF4A5D4C701}">
      <dgm:prSet phldrT="[Testo]"/>
      <dgm:spPr/>
      <dgm:t>
        <a:bodyPr/>
        <a:lstStyle/>
        <a:p>
          <a:r>
            <a:rPr lang="it-IT" dirty="0" smtClean="0"/>
            <a:t>Write</a:t>
          </a:r>
          <a:br>
            <a:rPr lang="it-IT" dirty="0" smtClean="0"/>
          </a:br>
          <a:r>
            <a:rPr lang="it-IT" dirty="0" smtClean="0"/>
            <a:t>50</a:t>
          </a:r>
          <a:endParaRPr lang="it-IT" dirty="0"/>
        </a:p>
      </dgm:t>
    </dgm:pt>
    <dgm:pt modelId="{867C95DB-6EE7-4AE1-BDD0-69123AF13368}" type="parTrans" cxnId="{91A791E2-28FB-4242-ABAB-5098E2176B32}">
      <dgm:prSet/>
      <dgm:spPr/>
      <dgm:t>
        <a:bodyPr/>
        <a:lstStyle/>
        <a:p>
          <a:endParaRPr lang="it-IT"/>
        </a:p>
      </dgm:t>
    </dgm:pt>
    <dgm:pt modelId="{DB571705-33AE-4BC7-843F-F3DBEDF754B0}" type="sibTrans" cxnId="{91A791E2-28FB-4242-ABAB-5098E2176B32}">
      <dgm:prSet/>
      <dgm:spPr/>
      <dgm:t>
        <a:bodyPr/>
        <a:lstStyle/>
        <a:p>
          <a:endParaRPr lang="it-IT"/>
        </a:p>
      </dgm:t>
    </dgm:pt>
    <dgm:pt modelId="{95513D89-8DA7-4308-B812-E25ADE137E6F}">
      <dgm:prSet phldrT="[Testo]"/>
      <dgm:spPr/>
      <dgm:t>
        <a:bodyPr/>
        <a:lstStyle/>
        <a:p>
          <a:r>
            <a:rPr lang="it-IT" dirty="0" smtClean="0"/>
            <a:t>Totale</a:t>
          </a:r>
          <a:br>
            <a:rPr lang="it-IT" dirty="0" smtClean="0"/>
          </a:br>
          <a:r>
            <a:rPr lang="it-IT" dirty="0" smtClean="0"/>
            <a:t>319</a:t>
          </a:r>
          <a:endParaRPr lang="it-IT" dirty="0"/>
        </a:p>
      </dgm:t>
    </dgm:pt>
    <dgm:pt modelId="{FA19A4CF-C351-4A17-A217-A3993BDA4043}" type="parTrans" cxnId="{E50A6C1A-822E-4D56-8AE7-B9493D1532B4}">
      <dgm:prSet/>
      <dgm:spPr/>
      <dgm:t>
        <a:bodyPr/>
        <a:lstStyle/>
        <a:p>
          <a:endParaRPr lang="it-IT"/>
        </a:p>
      </dgm:t>
    </dgm:pt>
    <dgm:pt modelId="{D239E6E3-E846-413B-8146-2FCA5D154931}" type="sibTrans" cxnId="{E50A6C1A-822E-4D56-8AE7-B9493D1532B4}">
      <dgm:prSet/>
      <dgm:spPr/>
      <dgm:t>
        <a:bodyPr/>
        <a:lstStyle/>
        <a:p>
          <a:endParaRPr lang="it-IT"/>
        </a:p>
      </dgm:t>
    </dgm:pt>
    <dgm:pt modelId="{2E53D018-B47C-4599-8446-75BB560A16CB}" type="pres">
      <dgm:prSet presAssocID="{017B5CED-9A5D-4442-A5D7-0C793E332422}" presName="linearFlow" presStyleCnt="0">
        <dgm:presLayoutVars>
          <dgm:dir/>
          <dgm:resizeHandles val="exact"/>
        </dgm:presLayoutVars>
      </dgm:prSet>
      <dgm:spPr/>
    </dgm:pt>
    <dgm:pt modelId="{7C5EA765-9F12-4563-9EF5-F696DD15EE1B}" type="pres">
      <dgm:prSet presAssocID="{1588D14D-0445-4545-A68E-599A5B9F91A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C9AF707-EC19-477D-922F-6D23F2317012}" type="pres">
      <dgm:prSet presAssocID="{5891B0C2-425E-4B60-B0A4-D5A94577CB95}" presName="spacerL" presStyleCnt="0"/>
      <dgm:spPr/>
    </dgm:pt>
    <dgm:pt modelId="{8BF8AC14-B6CB-4246-917C-BB565C6087DF}" type="pres">
      <dgm:prSet presAssocID="{5891B0C2-425E-4B60-B0A4-D5A94577CB95}" presName="sibTrans" presStyleLbl="sibTrans2D1" presStyleIdx="0" presStyleCnt="4"/>
      <dgm:spPr/>
      <dgm:t>
        <a:bodyPr/>
        <a:lstStyle/>
        <a:p>
          <a:endParaRPr lang="it-IT"/>
        </a:p>
      </dgm:t>
    </dgm:pt>
    <dgm:pt modelId="{3EC70D35-1E10-4EA0-A3B9-149BF4AC1A4B}" type="pres">
      <dgm:prSet presAssocID="{5891B0C2-425E-4B60-B0A4-D5A94577CB95}" presName="spacerR" presStyleCnt="0"/>
      <dgm:spPr/>
    </dgm:pt>
    <dgm:pt modelId="{7CD5F1B6-6D47-4950-914C-7FAF937EEB5E}" type="pres">
      <dgm:prSet presAssocID="{126F8B2E-C198-4706-AC07-029B98FF53A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C1BB18E-C0FD-4AAE-AC67-CCC943E6C79D}" type="pres">
      <dgm:prSet presAssocID="{4F06C93D-3D67-4C98-8BA4-6A651AF77981}" presName="spacerL" presStyleCnt="0"/>
      <dgm:spPr/>
    </dgm:pt>
    <dgm:pt modelId="{51E06C8E-1EAA-4EA4-8E14-7F8446F2E88C}" type="pres">
      <dgm:prSet presAssocID="{4F06C93D-3D67-4C98-8BA4-6A651AF77981}" presName="sibTrans" presStyleLbl="sibTrans2D1" presStyleIdx="1" presStyleCnt="4"/>
      <dgm:spPr/>
      <dgm:t>
        <a:bodyPr/>
        <a:lstStyle/>
        <a:p>
          <a:endParaRPr lang="it-IT"/>
        </a:p>
      </dgm:t>
    </dgm:pt>
    <dgm:pt modelId="{236D939A-AFD6-4DF2-8FA2-BC899654CD3A}" type="pres">
      <dgm:prSet presAssocID="{4F06C93D-3D67-4C98-8BA4-6A651AF77981}" presName="spacerR" presStyleCnt="0"/>
      <dgm:spPr/>
    </dgm:pt>
    <dgm:pt modelId="{67739D69-8D07-4AAE-A20F-5B25C6B77CCE}" type="pres">
      <dgm:prSet presAssocID="{E2658CF6-9FBA-470D-983B-110B2417318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1ECC807-16B2-44A0-9082-B1840E8636E9}" type="pres">
      <dgm:prSet presAssocID="{461C68D7-1279-4C25-8B24-A58FFAD448BC}" presName="spacerL" presStyleCnt="0"/>
      <dgm:spPr/>
    </dgm:pt>
    <dgm:pt modelId="{82FB63C7-A5CC-427D-B049-916B02BA58BB}" type="pres">
      <dgm:prSet presAssocID="{461C68D7-1279-4C25-8B24-A58FFAD448BC}" presName="sibTrans" presStyleLbl="sibTrans2D1" presStyleIdx="2" presStyleCnt="4"/>
      <dgm:spPr/>
      <dgm:t>
        <a:bodyPr/>
        <a:lstStyle/>
        <a:p>
          <a:endParaRPr lang="it-IT"/>
        </a:p>
      </dgm:t>
    </dgm:pt>
    <dgm:pt modelId="{F1A6A0E2-3AB9-4155-BEE2-13E4AB24AB5D}" type="pres">
      <dgm:prSet presAssocID="{461C68D7-1279-4C25-8B24-A58FFAD448BC}" presName="spacerR" presStyleCnt="0"/>
      <dgm:spPr/>
    </dgm:pt>
    <dgm:pt modelId="{696F92B1-85A2-40DF-8688-BE3E510C4C78}" type="pres">
      <dgm:prSet presAssocID="{98DC3759-F441-480F-BEEA-3DF4A5D4C7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F1A33BC-ED2A-4DBE-87D5-EB3A9A6915F6}" type="pres">
      <dgm:prSet presAssocID="{DB571705-33AE-4BC7-843F-F3DBEDF754B0}" presName="spacerL" presStyleCnt="0"/>
      <dgm:spPr/>
    </dgm:pt>
    <dgm:pt modelId="{233BBB90-C8B8-4089-B450-455393E86AF0}" type="pres">
      <dgm:prSet presAssocID="{DB571705-33AE-4BC7-843F-F3DBEDF754B0}" presName="sibTrans" presStyleLbl="sibTrans2D1" presStyleIdx="3" presStyleCnt="4"/>
      <dgm:spPr/>
      <dgm:t>
        <a:bodyPr/>
        <a:lstStyle/>
        <a:p>
          <a:endParaRPr lang="it-IT"/>
        </a:p>
      </dgm:t>
    </dgm:pt>
    <dgm:pt modelId="{A38D83E2-6958-4F25-A129-76C705A804D7}" type="pres">
      <dgm:prSet presAssocID="{DB571705-33AE-4BC7-843F-F3DBEDF754B0}" presName="spacerR" presStyleCnt="0"/>
      <dgm:spPr/>
    </dgm:pt>
    <dgm:pt modelId="{140B396F-EE39-49A6-A239-178AEF4F7CE7}" type="pres">
      <dgm:prSet presAssocID="{95513D89-8DA7-4308-B812-E25ADE137E6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08D6CFE0-4A17-4718-96C3-DCEB63CE02F3}" type="presOf" srcId="{98DC3759-F441-480F-BEEA-3DF4A5D4C701}" destId="{696F92B1-85A2-40DF-8688-BE3E510C4C78}" srcOrd="0" destOrd="0" presId="urn:microsoft.com/office/officeart/2005/8/layout/equation1"/>
    <dgm:cxn modelId="{91A791E2-28FB-4242-ABAB-5098E2176B32}" srcId="{017B5CED-9A5D-4442-A5D7-0C793E332422}" destId="{98DC3759-F441-480F-BEEA-3DF4A5D4C701}" srcOrd="3" destOrd="0" parTransId="{867C95DB-6EE7-4AE1-BDD0-69123AF13368}" sibTransId="{DB571705-33AE-4BC7-843F-F3DBEDF754B0}"/>
    <dgm:cxn modelId="{9206941B-696D-4196-809B-5479314041A6}" type="presOf" srcId="{1588D14D-0445-4545-A68E-599A5B9F91A1}" destId="{7C5EA765-9F12-4563-9EF5-F696DD15EE1B}" srcOrd="0" destOrd="0" presId="urn:microsoft.com/office/officeart/2005/8/layout/equation1"/>
    <dgm:cxn modelId="{B73CC57B-3C5E-4689-A1E3-EC35728C8D9E}" srcId="{017B5CED-9A5D-4442-A5D7-0C793E332422}" destId="{1588D14D-0445-4545-A68E-599A5B9F91A1}" srcOrd="0" destOrd="0" parTransId="{609F2367-B695-43FD-8CCF-76C185AD8941}" sibTransId="{5891B0C2-425E-4B60-B0A4-D5A94577CB95}"/>
    <dgm:cxn modelId="{7B2A23A5-92C0-4658-9448-8AA16611D260}" type="presOf" srcId="{017B5CED-9A5D-4442-A5D7-0C793E332422}" destId="{2E53D018-B47C-4599-8446-75BB560A16CB}" srcOrd="0" destOrd="0" presId="urn:microsoft.com/office/officeart/2005/8/layout/equation1"/>
    <dgm:cxn modelId="{3D3B420A-4DFB-4AF8-AE72-E25986ADD392}" srcId="{017B5CED-9A5D-4442-A5D7-0C793E332422}" destId="{E2658CF6-9FBA-470D-983B-110B24173183}" srcOrd="2" destOrd="0" parTransId="{C4E3290A-01DD-4BA0-A416-4BCF7537794B}" sibTransId="{461C68D7-1279-4C25-8B24-A58FFAD448BC}"/>
    <dgm:cxn modelId="{07C601E7-A589-4067-B5C4-08AA9986D164}" srcId="{017B5CED-9A5D-4442-A5D7-0C793E332422}" destId="{126F8B2E-C198-4706-AC07-029B98FF53A6}" srcOrd="1" destOrd="0" parTransId="{7AA82421-7AD5-4E4A-A0F4-5E5AB2383E4D}" sibTransId="{4F06C93D-3D67-4C98-8BA4-6A651AF77981}"/>
    <dgm:cxn modelId="{EF534CA1-4598-42C2-A99C-9163EDEA2EEB}" type="presOf" srcId="{95513D89-8DA7-4308-B812-E25ADE137E6F}" destId="{140B396F-EE39-49A6-A239-178AEF4F7CE7}" srcOrd="0" destOrd="0" presId="urn:microsoft.com/office/officeart/2005/8/layout/equation1"/>
    <dgm:cxn modelId="{0707E0C8-3B0A-4E9C-A991-C7CD936B8ECD}" type="presOf" srcId="{DB571705-33AE-4BC7-843F-F3DBEDF754B0}" destId="{233BBB90-C8B8-4089-B450-455393E86AF0}" srcOrd="0" destOrd="0" presId="urn:microsoft.com/office/officeart/2005/8/layout/equation1"/>
    <dgm:cxn modelId="{3940295C-94E2-49E8-8BE9-ACD76755DE7F}" type="presOf" srcId="{5891B0C2-425E-4B60-B0A4-D5A94577CB95}" destId="{8BF8AC14-B6CB-4246-917C-BB565C6087DF}" srcOrd="0" destOrd="0" presId="urn:microsoft.com/office/officeart/2005/8/layout/equation1"/>
    <dgm:cxn modelId="{8E628B13-8B51-4256-B52D-0F8B86EB758B}" type="presOf" srcId="{126F8B2E-C198-4706-AC07-029B98FF53A6}" destId="{7CD5F1B6-6D47-4950-914C-7FAF937EEB5E}" srcOrd="0" destOrd="0" presId="urn:microsoft.com/office/officeart/2005/8/layout/equation1"/>
    <dgm:cxn modelId="{1E265F8B-7F8F-4C66-82F0-02626CB43EEE}" type="presOf" srcId="{461C68D7-1279-4C25-8B24-A58FFAD448BC}" destId="{82FB63C7-A5CC-427D-B049-916B02BA58BB}" srcOrd="0" destOrd="0" presId="urn:microsoft.com/office/officeart/2005/8/layout/equation1"/>
    <dgm:cxn modelId="{1F719809-BA3F-4DB3-9566-8EA58CCD2865}" type="presOf" srcId="{4F06C93D-3D67-4C98-8BA4-6A651AF77981}" destId="{51E06C8E-1EAA-4EA4-8E14-7F8446F2E88C}" srcOrd="0" destOrd="0" presId="urn:microsoft.com/office/officeart/2005/8/layout/equation1"/>
    <dgm:cxn modelId="{E50A6C1A-822E-4D56-8AE7-B9493D1532B4}" srcId="{017B5CED-9A5D-4442-A5D7-0C793E332422}" destId="{95513D89-8DA7-4308-B812-E25ADE137E6F}" srcOrd="4" destOrd="0" parTransId="{FA19A4CF-C351-4A17-A217-A3993BDA4043}" sibTransId="{D239E6E3-E846-413B-8146-2FCA5D154931}"/>
    <dgm:cxn modelId="{7E9BA445-223D-4C74-A6AF-9262C581CF17}" type="presOf" srcId="{E2658CF6-9FBA-470D-983B-110B24173183}" destId="{67739D69-8D07-4AAE-A20F-5B25C6B77CCE}" srcOrd="0" destOrd="0" presId="urn:microsoft.com/office/officeart/2005/8/layout/equation1"/>
    <dgm:cxn modelId="{EAE6A4CF-9A99-40B4-B3A7-D2493B6C0807}" type="presParOf" srcId="{2E53D018-B47C-4599-8446-75BB560A16CB}" destId="{7C5EA765-9F12-4563-9EF5-F696DD15EE1B}" srcOrd="0" destOrd="0" presId="urn:microsoft.com/office/officeart/2005/8/layout/equation1"/>
    <dgm:cxn modelId="{CEFDAA2A-0742-483F-A7E1-AE333696B4F6}" type="presParOf" srcId="{2E53D018-B47C-4599-8446-75BB560A16CB}" destId="{AC9AF707-EC19-477D-922F-6D23F2317012}" srcOrd="1" destOrd="0" presId="urn:microsoft.com/office/officeart/2005/8/layout/equation1"/>
    <dgm:cxn modelId="{4908B7A8-C931-4206-8404-AF07C1EEE1A0}" type="presParOf" srcId="{2E53D018-B47C-4599-8446-75BB560A16CB}" destId="{8BF8AC14-B6CB-4246-917C-BB565C6087DF}" srcOrd="2" destOrd="0" presId="urn:microsoft.com/office/officeart/2005/8/layout/equation1"/>
    <dgm:cxn modelId="{82DB6441-6646-42A5-8BFA-3C37F413753C}" type="presParOf" srcId="{2E53D018-B47C-4599-8446-75BB560A16CB}" destId="{3EC70D35-1E10-4EA0-A3B9-149BF4AC1A4B}" srcOrd="3" destOrd="0" presId="urn:microsoft.com/office/officeart/2005/8/layout/equation1"/>
    <dgm:cxn modelId="{AEFEA839-1F0E-4C36-A310-869FADF3E91E}" type="presParOf" srcId="{2E53D018-B47C-4599-8446-75BB560A16CB}" destId="{7CD5F1B6-6D47-4950-914C-7FAF937EEB5E}" srcOrd="4" destOrd="0" presId="urn:microsoft.com/office/officeart/2005/8/layout/equation1"/>
    <dgm:cxn modelId="{60A7D312-6B5C-48C7-8371-0121387C53D2}" type="presParOf" srcId="{2E53D018-B47C-4599-8446-75BB560A16CB}" destId="{2C1BB18E-C0FD-4AAE-AC67-CCC943E6C79D}" srcOrd="5" destOrd="0" presId="urn:microsoft.com/office/officeart/2005/8/layout/equation1"/>
    <dgm:cxn modelId="{866F6D4F-9C7B-42F1-B5B1-6CC1C19064A4}" type="presParOf" srcId="{2E53D018-B47C-4599-8446-75BB560A16CB}" destId="{51E06C8E-1EAA-4EA4-8E14-7F8446F2E88C}" srcOrd="6" destOrd="0" presId="urn:microsoft.com/office/officeart/2005/8/layout/equation1"/>
    <dgm:cxn modelId="{E1D96D6F-5A4C-4714-B7C0-3AA254AB04EE}" type="presParOf" srcId="{2E53D018-B47C-4599-8446-75BB560A16CB}" destId="{236D939A-AFD6-4DF2-8FA2-BC899654CD3A}" srcOrd="7" destOrd="0" presId="urn:microsoft.com/office/officeart/2005/8/layout/equation1"/>
    <dgm:cxn modelId="{7C97DDEE-2231-4878-9817-A1AA59429155}" type="presParOf" srcId="{2E53D018-B47C-4599-8446-75BB560A16CB}" destId="{67739D69-8D07-4AAE-A20F-5B25C6B77CCE}" srcOrd="8" destOrd="0" presId="urn:microsoft.com/office/officeart/2005/8/layout/equation1"/>
    <dgm:cxn modelId="{2CDA3FD7-1970-4B95-B99B-4A8DB5E2E7ED}" type="presParOf" srcId="{2E53D018-B47C-4599-8446-75BB560A16CB}" destId="{E1ECC807-16B2-44A0-9082-B1840E8636E9}" srcOrd="9" destOrd="0" presId="urn:microsoft.com/office/officeart/2005/8/layout/equation1"/>
    <dgm:cxn modelId="{804549A0-BCAD-4B59-A052-4ABDDACC6DAE}" type="presParOf" srcId="{2E53D018-B47C-4599-8446-75BB560A16CB}" destId="{82FB63C7-A5CC-427D-B049-916B02BA58BB}" srcOrd="10" destOrd="0" presId="urn:microsoft.com/office/officeart/2005/8/layout/equation1"/>
    <dgm:cxn modelId="{775ACC5A-F7D0-490E-A047-ACFCC36AD6DD}" type="presParOf" srcId="{2E53D018-B47C-4599-8446-75BB560A16CB}" destId="{F1A6A0E2-3AB9-4155-BEE2-13E4AB24AB5D}" srcOrd="11" destOrd="0" presId="urn:microsoft.com/office/officeart/2005/8/layout/equation1"/>
    <dgm:cxn modelId="{5BDD885A-6523-4FE9-AE78-71FF8056A67D}" type="presParOf" srcId="{2E53D018-B47C-4599-8446-75BB560A16CB}" destId="{696F92B1-85A2-40DF-8688-BE3E510C4C78}" srcOrd="12" destOrd="0" presId="urn:microsoft.com/office/officeart/2005/8/layout/equation1"/>
    <dgm:cxn modelId="{F15B0FA9-FE5F-4545-B1ED-38299F5B0CD6}" type="presParOf" srcId="{2E53D018-B47C-4599-8446-75BB560A16CB}" destId="{DF1A33BC-ED2A-4DBE-87D5-EB3A9A6915F6}" srcOrd="13" destOrd="0" presId="urn:microsoft.com/office/officeart/2005/8/layout/equation1"/>
    <dgm:cxn modelId="{BA843777-2986-47DA-8CD8-5C69FA5CC1E8}" type="presParOf" srcId="{2E53D018-B47C-4599-8446-75BB560A16CB}" destId="{233BBB90-C8B8-4089-B450-455393E86AF0}" srcOrd="14" destOrd="0" presId="urn:microsoft.com/office/officeart/2005/8/layout/equation1"/>
    <dgm:cxn modelId="{382DF6EE-1C8D-426D-BA8B-04E202996B61}" type="presParOf" srcId="{2E53D018-B47C-4599-8446-75BB560A16CB}" destId="{A38D83E2-6958-4F25-A129-76C705A804D7}" srcOrd="15" destOrd="0" presId="urn:microsoft.com/office/officeart/2005/8/layout/equation1"/>
    <dgm:cxn modelId="{EB90DF21-0CEB-4AEE-8FB6-8AC86419571C}" type="presParOf" srcId="{2E53D018-B47C-4599-8446-75BB560A16CB}" destId="{140B396F-EE39-49A6-A239-178AEF4F7CE7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6A816E-68DF-4CAB-B259-9D5F0AD7EF83}" type="doc">
      <dgm:prSet loTypeId="urn:microsoft.com/office/officeart/2005/8/layout/vList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9516F8B5-8F3A-4EC7-98C3-4AE7868A6C20}">
      <dgm:prSet phldrT="[Testo]"/>
      <dgm:spPr/>
      <dgm:t>
        <a:bodyPr/>
        <a:lstStyle/>
        <a:p>
          <a:r>
            <a:rPr lang="it-IT" dirty="0" smtClean="0"/>
            <a:t>Meeting Schedulati Saltati</a:t>
          </a:r>
          <a:endParaRPr lang="it-IT" dirty="0"/>
        </a:p>
      </dgm:t>
    </dgm:pt>
    <dgm:pt modelId="{7C62D2A7-C134-4200-A1E0-8FBB23A02AA2}" type="parTrans" cxnId="{2F46452D-308C-4EEE-B691-8AA4AB9971DE}">
      <dgm:prSet/>
      <dgm:spPr/>
      <dgm:t>
        <a:bodyPr/>
        <a:lstStyle/>
        <a:p>
          <a:endParaRPr lang="it-IT"/>
        </a:p>
      </dgm:t>
    </dgm:pt>
    <dgm:pt modelId="{98393B58-FF03-4B08-B8BC-334C63289F6F}" type="sibTrans" cxnId="{2F46452D-308C-4EEE-B691-8AA4AB9971DE}">
      <dgm:prSet/>
      <dgm:spPr/>
      <dgm:t>
        <a:bodyPr/>
        <a:lstStyle/>
        <a:p>
          <a:endParaRPr lang="it-IT"/>
        </a:p>
      </dgm:t>
    </dgm:pt>
    <dgm:pt modelId="{AB333549-A0E6-41AC-B9FE-6EAAE3057F1A}">
      <dgm:prSet phldrT="[Testo]"/>
      <dgm:spPr/>
      <dgm:t>
        <a:bodyPr/>
        <a:lstStyle/>
        <a:p>
          <a:r>
            <a:rPr lang="it-IT" dirty="0" smtClean="0"/>
            <a:t>In tre occasioni</a:t>
          </a:r>
          <a:endParaRPr lang="it-IT" dirty="0"/>
        </a:p>
      </dgm:t>
    </dgm:pt>
    <dgm:pt modelId="{1ABEB035-6D6A-4CA7-ADC7-0686395C5F48}" type="parTrans" cxnId="{5B5E8B2F-05E7-4414-816D-CFF22CCF04D0}">
      <dgm:prSet/>
      <dgm:spPr/>
      <dgm:t>
        <a:bodyPr/>
        <a:lstStyle/>
        <a:p>
          <a:endParaRPr lang="it-IT"/>
        </a:p>
      </dgm:t>
    </dgm:pt>
    <dgm:pt modelId="{38AAF777-6BD2-4F03-B5B9-F70CD9AB1A6E}" type="sibTrans" cxnId="{5B5E8B2F-05E7-4414-816D-CFF22CCF04D0}">
      <dgm:prSet/>
      <dgm:spPr/>
      <dgm:t>
        <a:bodyPr/>
        <a:lstStyle/>
        <a:p>
          <a:endParaRPr lang="it-IT"/>
        </a:p>
      </dgm:t>
    </dgm:pt>
    <dgm:pt modelId="{0E48D7E5-766A-4CB6-89E7-FF19074A469F}">
      <dgm:prSet phldrT="[Testo]"/>
      <dgm:spPr/>
      <dgm:t>
        <a:bodyPr/>
        <a:lstStyle/>
        <a:p>
          <a:r>
            <a:rPr lang="it-IT" dirty="0" smtClean="0"/>
            <a:t>Ritardo Nella Consegna Dei Task</a:t>
          </a:r>
          <a:endParaRPr lang="it-IT" dirty="0"/>
        </a:p>
      </dgm:t>
    </dgm:pt>
    <dgm:pt modelId="{B17473BD-F249-409C-88CC-9D73CE22BACD}" type="parTrans" cxnId="{1EDD8F70-4891-46A8-B2E6-002D81FE1A32}">
      <dgm:prSet/>
      <dgm:spPr/>
      <dgm:t>
        <a:bodyPr/>
        <a:lstStyle/>
        <a:p>
          <a:endParaRPr lang="it-IT"/>
        </a:p>
      </dgm:t>
    </dgm:pt>
    <dgm:pt modelId="{7E8C4E3D-B17F-4C9F-93C7-0DB65930090E}" type="sibTrans" cxnId="{1EDD8F70-4891-46A8-B2E6-002D81FE1A32}">
      <dgm:prSet/>
      <dgm:spPr/>
      <dgm:t>
        <a:bodyPr/>
        <a:lstStyle/>
        <a:p>
          <a:endParaRPr lang="it-IT"/>
        </a:p>
      </dgm:t>
    </dgm:pt>
    <dgm:pt modelId="{FFC72302-0CB5-468D-BB45-B2D9CA59770F}">
      <dgm:prSet phldrT="[Testo]"/>
      <dgm:spPr/>
      <dgm:t>
        <a:bodyPr/>
        <a:lstStyle/>
        <a:p>
          <a:r>
            <a:rPr lang="it-IT" dirty="0" smtClean="0"/>
            <a:t>Visti sui diagrammi GANTT</a:t>
          </a:r>
          <a:endParaRPr lang="it-IT" dirty="0"/>
        </a:p>
      </dgm:t>
    </dgm:pt>
    <dgm:pt modelId="{D91B56B1-5199-41C8-B3B1-4F9B68AE7F74}" type="parTrans" cxnId="{F44110EB-7865-41DE-BD8E-A973C7F0C6CC}">
      <dgm:prSet/>
      <dgm:spPr/>
      <dgm:t>
        <a:bodyPr/>
        <a:lstStyle/>
        <a:p>
          <a:endParaRPr lang="it-IT"/>
        </a:p>
      </dgm:t>
    </dgm:pt>
    <dgm:pt modelId="{6CD1EEB6-A9F3-42D1-8E15-2B8DE12AA946}" type="sibTrans" cxnId="{F44110EB-7865-41DE-BD8E-A973C7F0C6CC}">
      <dgm:prSet/>
      <dgm:spPr/>
      <dgm:t>
        <a:bodyPr/>
        <a:lstStyle/>
        <a:p>
          <a:endParaRPr lang="it-IT"/>
        </a:p>
      </dgm:t>
    </dgm:pt>
    <dgm:pt modelId="{37F070EE-90C4-4CAB-A025-7462C1987800}">
      <dgm:prSet/>
      <dgm:spPr/>
      <dgm:t>
        <a:bodyPr/>
        <a:lstStyle/>
        <a:p>
          <a:r>
            <a:rPr lang="it-IT" dirty="0" smtClean="0"/>
            <a:t>Poca Conoscenza Dominio Applicativo</a:t>
          </a:r>
          <a:endParaRPr lang="it-IT" dirty="0"/>
        </a:p>
      </dgm:t>
    </dgm:pt>
    <dgm:pt modelId="{64A2A56B-C61F-427D-BB1F-B3525004A6D1}" type="parTrans" cxnId="{AEE364A5-83FB-4324-AE30-950212238B61}">
      <dgm:prSet/>
      <dgm:spPr/>
      <dgm:t>
        <a:bodyPr/>
        <a:lstStyle/>
        <a:p>
          <a:endParaRPr lang="it-IT"/>
        </a:p>
      </dgm:t>
    </dgm:pt>
    <dgm:pt modelId="{5E44B571-6149-40F5-85DB-E511FE985D58}" type="sibTrans" cxnId="{AEE364A5-83FB-4324-AE30-950212238B61}">
      <dgm:prSet/>
      <dgm:spPr/>
      <dgm:t>
        <a:bodyPr/>
        <a:lstStyle/>
        <a:p>
          <a:endParaRPr lang="it-IT"/>
        </a:p>
      </dgm:t>
    </dgm:pt>
    <dgm:pt modelId="{9400DE00-581F-4472-95A9-32ACE3EDC6C4}">
      <dgm:prSet/>
      <dgm:spPr/>
      <dgm:t>
        <a:bodyPr/>
        <a:lstStyle/>
        <a:p>
          <a:r>
            <a:rPr lang="it-IT" dirty="0" smtClean="0"/>
            <a:t>Soprattutto nella prima fase </a:t>
          </a:r>
          <a:endParaRPr lang="it-IT" dirty="0"/>
        </a:p>
      </dgm:t>
    </dgm:pt>
    <dgm:pt modelId="{3E5BE074-FB9E-4251-91BE-11A1B74C25F5}" type="parTrans" cxnId="{D32DDDF4-FED7-4F1C-A28B-4303D6242AC8}">
      <dgm:prSet/>
      <dgm:spPr/>
      <dgm:t>
        <a:bodyPr/>
        <a:lstStyle/>
        <a:p>
          <a:endParaRPr lang="it-IT"/>
        </a:p>
      </dgm:t>
    </dgm:pt>
    <dgm:pt modelId="{53EE8556-6B23-47B4-A239-FC3EDAF3D976}" type="sibTrans" cxnId="{D32DDDF4-FED7-4F1C-A28B-4303D6242AC8}">
      <dgm:prSet/>
      <dgm:spPr/>
      <dgm:t>
        <a:bodyPr/>
        <a:lstStyle/>
        <a:p>
          <a:endParaRPr lang="it-IT"/>
        </a:p>
      </dgm:t>
    </dgm:pt>
    <dgm:pt modelId="{C47863C5-822B-47CA-AC61-A7E3DD578022}" type="pres">
      <dgm:prSet presAssocID="{726A816E-68DF-4CAB-B259-9D5F0AD7EF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C3EF1F27-7FE5-44B3-A7B2-F2C2B89C20C6}" type="pres">
      <dgm:prSet presAssocID="{9516F8B5-8F3A-4EC7-98C3-4AE7868A6C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5EB71FA-6B54-4185-937B-09CEB06A1DC5}" type="pres">
      <dgm:prSet presAssocID="{9516F8B5-8F3A-4EC7-98C3-4AE7868A6C20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AD48E59-F03E-4499-89D0-57B65A7FAF51}" type="pres">
      <dgm:prSet presAssocID="{0E48D7E5-766A-4CB6-89E7-FF19074A469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8CC2ED-87E8-4598-B56E-B34DEDDD1E5D}" type="pres">
      <dgm:prSet presAssocID="{0E48D7E5-766A-4CB6-89E7-FF19074A469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E13AF88-75FA-4FC7-981C-DEE734741257}" type="pres">
      <dgm:prSet presAssocID="{37F070EE-90C4-4CAB-A025-7462C198780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6A4950A-034E-43FE-A68B-242143B78AD0}" type="pres">
      <dgm:prSet presAssocID="{37F070EE-90C4-4CAB-A025-7462C1987800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254AA69-1318-445E-A659-C65784E2B5E4}" type="presOf" srcId="{AB333549-A0E6-41AC-B9FE-6EAAE3057F1A}" destId="{35EB71FA-6B54-4185-937B-09CEB06A1DC5}" srcOrd="0" destOrd="0" presId="urn:microsoft.com/office/officeart/2005/8/layout/vList2"/>
    <dgm:cxn modelId="{D32DDDF4-FED7-4F1C-A28B-4303D6242AC8}" srcId="{37F070EE-90C4-4CAB-A025-7462C1987800}" destId="{9400DE00-581F-4472-95A9-32ACE3EDC6C4}" srcOrd="0" destOrd="0" parTransId="{3E5BE074-FB9E-4251-91BE-11A1B74C25F5}" sibTransId="{53EE8556-6B23-47B4-A239-FC3EDAF3D976}"/>
    <dgm:cxn modelId="{F44110EB-7865-41DE-BD8E-A973C7F0C6CC}" srcId="{0E48D7E5-766A-4CB6-89E7-FF19074A469F}" destId="{FFC72302-0CB5-468D-BB45-B2D9CA59770F}" srcOrd="0" destOrd="0" parTransId="{D91B56B1-5199-41C8-B3B1-4F9B68AE7F74}" sibTransId="{6CD1EEB6-A9F3-42D1-8E15-2B8DE12AA946}"/>
    <dgm:cxn modelId="{5B5E8B2F-05E7-4414-816D-CFF22CCF04D0}" srcId="{9516F8B5-8F3A-4EC7-98C3-4AE7868A6C20}" destId="{AB333549-A0E6-41AC-B9FE-6EAAE3057F1A}" srcOrd="0" destOrd="0" parTransId="{1ABEB035-6D6A-4CA7-ADC7-0686395C5F48}" sibTransId="{38AAF777-6BD2-4F03-B5B9-F70CD9AB1A6E}"/>
    <dgm:cxn modelId="{3B24C83C-003C-45D5-BE12-93C1A5C2F276}" type="presOf" srcId="{0E48D7E5-766A-4CB6-89E7-FF19074A469F}" destId="{CAD48E59-F03E-4499-89D0-57B65A7FAF51}" srcOrd="0" destOrd="0" presId="urn:microsoft.com/office/officeart/2005/8/layout/vList2"/>
    <dgm:cxn modelId="{B7314739-8280-4F53-ACB9-3147D200E30F}" type="presOf" srcId="{9516F8B5-8F3A-4EC7-98C3-4AE7868A6C20}" destId="{C3EF1F27-7FE5-44B3-A7B2-F2C2B89C20C6}" srcOrd="0" destOrd="0" presId="urn:microsoft.com/office/officeart/2005/8/layout/vList2"/>
    <dgm:cxn modelId="{465E2416-206C-41E4-84A3-1935E4F0B2B7}" type="presOf" srcId="{FFC72302-0CB5-468D-BB45-B2D9CA59770F}" destId="{6B8CC2ED-87E8-4598-B56E-B34DEDDD1E5D}" srcOrd="0" destOrd="0" presId="urn:microsoft.com/office/officeart/2005/8/layout/vList2"/>
    <dgm:cxn modelId="{2F46452D-308C-4EEE-B691-8AA4AB9971DE}" srcId="{726A816E-68DF-4CAB-B259-9D5F0AD7EF83}" destId="{9516F8B5-8F3A-4EC7-98C3-4AE7868A6C20}" srcOrd="0" destOrd="0" parTransId="{7C62D2A7-C134-4200-A1E0-8FBB23A02AA2}" sibTransId="{98393B58-FF03-4B08-B8BC-334C63289F6F}"/>
    <dgm:cxn modelId="{90FB7BFF-404D-4C08-87C8-7B022F7887BC}" type="presOf" srcId="{9400DE00-581F-4472-95A9-32ACE3EDC6C4}" destId="{56A4950A-034E-43FE-A68B-242143B78AD0}" srcOrd="0" destOrd="0" presId="urn:microsoft.com/office/officeart/2005/8/layout/vList2"/>
    <dgm:cxn modelId="{E66B011C-73AD-4A0B-91FA-E433EB87B9C7}" type="presOf" srcId="{726A816E-68DF-4CAB-B259-9D5F0AD7EF83}" destId="{C47863C5-822B-47CA-AC61-A7E3DD578022}" srcOrd="0" destOrd="0" presId="urn:microsoft.com/office/officeart/2005/8/layout/vList2"/>
    <dgm:cxn modelId="{DF25261A-0BB4-4688-98EE-79DD55B92591}" type="presOf" srcId="{37F070EE-90C4-4CAB-A025-7462C1987800}" destId="{0E13AF88-75FA-4FC7-981C-DEE734741257}" srcOrd="0" destOrd="0" presId="urn:microsoft.com/office/officeart/2005/8/layout/vList2"/>
    <dgm:cxn modelId="{AEE364A5-83FB-4324-AE30-950212238B61}" srcId="{726A816E-68DF-4CAB-B259-9D5F0AD7EF83}" destId="{37F070EE-90C4-4CAB-A025-7462C1987800}" srcOrd="2" destOrd="0" parTransId="{64A2A56B-C61F-427D-BB1F-B3525004A6D1}" sibTransId="{5E44B571-6149-40F5-85DB-E511FE985D58}"/>
    <dgm:cxn modelId="{1EDD8F70-4891-46A8-B2E6-002D81FE1A32}" srcId="{726A816E-68DF-4CAB-B259-9D5F0AD7EF83}" destId="{0E48D7E5-766A-4CB6-89E7-FF19074A469F}" srcOrd="1" destOrd="0" parTransId="{B17473BD-F249-409C-88CC-9D73CE22BACD}" sibTransId="{7E8C4E3D-B17F-4C9F-93C7-0DB65930090E}"/>
    <dgm:cxn modelId="{7937FAFB-6A37-4763-B50C-60844FAF803C}" type="presParOf" srcId="{C47863C5-822B-47CA-AC61-A7E3DD578022}" destId="{C3EF1F27-7FE5-44B3-A7B2-F2C2B89C20C6}" srcOrd="0" destOrd="0" presId="urn:microsoft.com/office/officeart/2005/8/layout/vList2"/>
    <dgm:cxn modelId="{D5B92C51-7AB6-4039-891D-CF9FAA8A0F75}" type="presParOf" srcId="{C47863C5-822B-47CA-AC61-A7E3DD578022}" destId="{35EB71FA-6B54-4185-937B-09CEB06A1DC5}" srcOrd="1" destOrd="0" presId="urn:microsoft.com/office/officeart/2005/8/layout/vList2"/>
    <dgm:cxn modelId="{4C19B22C-E056-433F-ADED-E1285B21535D}" type="presParOf" srcId="{C47863C5-822B-47CA-AC61-A7E3DD578022}" destId="{CAD48E59-F03E-4499-89D0-57B65A7FAF51}" srcOrd="2" destOrd="0" presId="urn:microsoft.com/office/officeart/2005/8/layout/vList2"/>
    <dgm:cxn modelId="{74870E8D-C90C-4242-8A5D-34F1033B5555}" type="presParOf" srcId="{C47863C5-822B-47CA-AC61-A7E3DD578022}" destId="{6B8CC2ED-87E8-4598-B56E-B34DEDDD1E5D}" srcOrd="3" destOrd="0" presId="urn:microsoft.com/office/officeart/2005/8/layout/vList2"/>
    <dgm:cxn modelId="{D7B7D1CD-EBC9-44BA-86A9-8C35F7EF567B}" type="presParOf" srcId="{C47863C5-822B-47CA-AC61-A7E3DD578022}" destId="{0E13AF88-75FA-4FC7-981C-DEE734741257}" srcOrd="4" destOrd="0" presId="urn:microsoft.com/office/officeart/2005/8/layout/vList2"/>
    <dgm:cxn modelId="{A7A3B376-78D3-4881-B605-5F255F3A1FCE}" type="presParOf" srcId="{C47863C5-822B-47CA-AC61-A7E3DD578022}" destId="{56A4950A-034E-43FE-A68B-242143B78AD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E75744-2AD7-4151-A315-35888030E903}" type="doc">
      <dgm:prSet loTypeId="urn:microsoft.com/office/officeart/2008/layout/AlternatingHexagons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D001B78A-42B4-44F6-B963-C9BA8E1A8865}">
      <dgm:prSet phldrT="[Testo]"/>
      <dgm:spPr>
        <a:xfrm rot="5400000">
          <a:off x="4131627" y="104570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 dirty="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18C2FDB2-F6E1-4175-A7B9-F53A9EF7EE42}" type="parTrans" cxnId="{C6DD5B66-9D49-44C1-9E35-D8085CF4A559}">
      <dgm:prSet/>
      <dgm:spPr/>
      <dgm:t>
        <a:bodyPr/>
        <a:lstStyle/>
        <a:p>
          <a:endParaRPr lang="it-IT"/>
        </a:p>
      </dgm:t>
    </dgm:pt>
    <dgm:pt modelId="{C5A4A501-9DD4-42ED-B484-C7FBFA72E0C4}" type="sibTrans" cxnId="{C6DD5B66-9D49-44C1-9E35-D8085CF4A559}">
      <dgm:prSet/>
      <dgm:spPr>
        <a:xfrm rot="5400000">
          <a:off x="2640012" y="104570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826B6F32-AFCC-4574-AE3A-AA7B7D967C92}">
      <dgm:prSet phldrT="[Testo]"/>
      <dgm:spPr>
        <a:xfrm rot="5400000">
          <a:off x="6363732" y="1460247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517FCB55-05D1-4610-87F6-091B46C9AC03}" type="parTrans" cxnId="{A704722D-A184-47E9-99E3-ACC28718EC06}">
      <dgm:prSet/>
      <dgm:spPr/>
      <dgm:t>
        <a:bodyPr/>
        <a:lstStyle/>
        <a:p>
          <a:endParaRPr lang="it-IT"/>
        </a:p>
      </dgm:t>
    </dgm:pt>
    <dgm:pt modelId="{D256FF90-D0D7-4A32-B97A-7C03F42E6F62}" type="sibTrans" cxnId="{A704722D-A184-47E9-99E3-ACC28718EC06}">
      <dgm:prSet/>
      <dgm:spPr>
        <a:xfrm rot="5400000">
          <a:off x="1863626" y="1440848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921FFF4D-65C9-48E8-A9E4-C195EA53F4DA}">
      <dgm:prSet phldrT="[Testo]"/>
      <dgm:spPr>
        <a:xfrm rot="5400000">
          <a:off x="1131452" y="103187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 dirty="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FD5BBA1B-B834-4C26-8A06-5A36994FBD0D}" type="parTrans" cxnId="{92D0D08B-5EDB-4F3B-9090-0A35E56A11ED}">
      <dgm:prSet/>
      <dgm:spPr/>
      <dgm:t>
        <a:bodyPr/>
        <a:lstStyle/>
        <a:p>
          <a:endParaRPr lang="it-IT"/>
        </a:p>
      </dgm:t>
    </dgm:pt>
    <dgm:pt modelId="{E171CCAC-2CC7-4731-B2F4-85DE97F5544A}" type="sibTrans" cxnId="{92D0D08B-5EDB-4F3B-9090-0A35E56A11ED}">
      <dgm:prSet/>
      <dgm:spPr>
        <a:xfrm rot="5400000">
          <a:off x="5631544" y="103187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59894714-6757-4B83-AD7E-80A9F2D74A66}">
      <dgm:prSet/>
      <dgm:spPr>
        <a:xfrm rot="5400000">
          <a:off x="3382962" y="1452040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 dirty="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CEBC360F-5B33-4788-BE85-61A99F18748C}" type="parTrans" cxnId="{9917067E-1A8B-4BF2-8543-69F18EA3B7FB}">
      <dgm:prSet/>
      <dgm:spPr/>
      <dgm:t>
        <a:bodyPr/>
        <a:lstStyle/>
        <a:p>
          <a:endParaRPr lang="it-IT"/>
        </a:p>
      </dgm:t>
    </dgm:pt>
    <dgm:pt modelId="{728C66F1-4CF3-42A6-A9B9-ACD1EBEDE48E}" type="sibTrans" cxnId="{9917067E-1A8B-4BF2-8543-69F18EA3B7FB}">
      <dgm:prSet/>
      <dgm:spPr>
        <a:xfrm rot="5400000">
          <a:off x="4874577" y="1452040"/>
          <a:ext cx="1587499" cy="1381124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gm:spPr>
      <dgm:t>
        <a:bodyPr/>
        <a:lstStyle/>
        <a:p>
          <a:endParaRPr lang="it-IT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gm:t>
    </dgm:pt>
    <dgm:pt modelId="{0BDC4155-1F66-4DDB-B53B-8B268B880BBF}" type="pres">
      <dgm:prSet presAssocID="{47E75744-2AD7-4151-A315-35888030E90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it-IT"/>
        </a:p>
      </dgm:t>
    </dgm:pt>
    <dgm:pt modelId="{8212D9F6-E88C-4955-AC8B-9066E0536332}" type="pres">
      <dgm:prSet presAssocID="{D001B78A-42B4-44F6-B963-C9BA8E1A8865}" presName="composite" presStyleCnt="0"/>
      <dgm:spPr/>
    </dgm:pt>
    <dgm:pt modelId="{69EC23A8-3759-4014-9669-483CA45A27EB}" type="pres">
      <dgm:prSet presAssocID="{D001B78A-42B4-44F6-B963-C9BA8E1A8865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4B05EFC-CA4D-4E2F-84D3-852910FC9E5E}" type="pres">
      <dgm:prSet presAssocID="{D001B78A-42B4-44F6-B963-C9BA8E1A8865}" presName="Childtext1" presStyleLbl="revTx" presStyleIdx="0" presStyleCnt="4" custLinFactX="-61048" custLinFactY="166795" custLinFactNeighborX="-100000" custLinFactNeighborY="200000">
        <dgm:presLayoutVars>
          <dgm:chMax val="0"/>
          <dgm:chPref val="0"/>
          <dgm:bulletEnabled val="1"/>
        </dgm:presLayoutVars>
      </dgm:prSet>
      <dgm:spPr>
        <a:xfrm>
          <a:off x="2804643" y="3812605"/>
          <a:ext cx="1771650" cy="9525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it-IT"/>
        </a:p>
      </dgm:t>
    </dgm:pt>
    <dgm:pt modelId="{BCDC8E09-2BC2-4E3D-95C5-B81018C0ED5C}" type="pres">
      <dgm:prSet presAssocID="{D001B78A-42B4-44F6-B963-C9BA8E1A8865}" presName="BalanceSpacing" presStyleCnt="0"/>
      <dgm:spPr/>
    </dgm:pt>
    <dgm:pt modelId="{E566963B-D5FA-4AA4-AD1D-D7586F9616CD}" type="pres">
      <dgm:prSet presAssocID="{D001B78A-42B4-44F6-B963-C9BA8E1A8865}" presName="BalanceSpacing1" presStyleCnt="0"/>
      <dgm:spPr/>
    </dgm:pt>
    <dgm:pt modelId="{11CB5F5D-DFCF-447A-86C2-2EB775E4E51C}" type="pres">
      <dgm:prSet presAssocID="{C5A4A501-9DD4-42ED-B484-C7FBFA72E0C4}" presName="Accent1Text" presStyleLbl="node1" presStyleIdx="1" presStyleCnt="8"/>
      <dgm:spPr/>
      <dgm:t>
        <a:bodyPr/>
        <a:lstStyle/>
        <a:p>
          <a:endParaRPr lang="it-IT"/>
        </a:p>
      </dgm:t>
    </dgm:pt>
    <dgm:pt modelId="{95D24645-A43D-4CE8-9404-39583386AC4F}" type="pres">
      <dgm:prSet presAssocID="{C5A4A501-9DD4-42ED-B484-C7FBFA72E0C4}" presName="spaceBetweenRectangles" presStyleCnt="0"/>
      <dgm:spPr/>
    </dgm:pt>
    <dgm:pt modelId="{2198EBFD-466D-42B7-B3DB-03F9979EEF1F}" type="pres">
      <dgm:prSet presAssocID="{59894714-6757-4B83-AD7E-80A9F2D74A66}" presName="composite" presStyleCnt="0"/>
      <dgm:spPr/>
    </dgm:pt>
    <dgm:pt modelId="{C605762A-6D4D-4894-9ED2-E33E89E9A852}" type="pres">
      <dgm:prSet presAssocID="{59894714-6757-4B83-AD7E-80A9F2D74A66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FE65AA3-3AEB-4BD5-B2B6-95A8FDCC978C}" type="pres">
      <dgm:prSet presAssocID="{59894714-6757-4B83-AD7E-80A9F2D74A66}" presName="Childtext1" presStyleLbl="revTx" presStyleIdx="1" presStyleCnt="4">
        <dgm:presLayoutVars>
          <dgm:chMax val="0"/>
          <dgm:chPref val="0"/>
          <dgm:bulletEnabled val="1"/>
        </dgm:presLayoutVars>
      </dgm:prSet>
      <dgm:spPr>
        <a:xfrm>
          <a:off x="1714500" y="1666352"/>
          <a:ext cx="1714500" cy="952500"/>
        </a:xfrm>
        <a:prstGeom prst="rect">
          <a:avLst/>
        </a:prstGeom>
        <a:noFill/>
        <a:ln>
          <a:noFill/>
        </a:ln>
        <a:effectLst/>
      </dgm:spPr>
    </dgm:pt>
    <dgm:pt modelId="{5819A763-BD7F-4CC1-90EC-EBDCD951B5AC}" type="pres">
      <dgm:prSet presAssocID="{59894714-6757-4B83-AD7E-80A9F2D74A66}" presName="BalanceSpacing" presStyleCnt="0"/>
      <dgm:spPr/>
    </dgm:pt>
    <dgm:pt modelId="{F2EE586D-5497-491E-8749-4F74F0D4E931}" type="pres">
      <dgm:prSet presAssocID="{59894714-6757-4B83-AD7E-80A9F2D74A66}" presName="BalanceSpacing1" presStyleCnt="0"/>
      <dgm:spPr/>
    </dgm:pt>
    <dgm:pt modelId="{55D1128C-4D6B-467C-A1E9-26D03AF24D4D}" type="pres">
      <dgm:prSet presAssocID="{728C66F1-4CF3-42A6-A9B9-ACD1EBEDE48E}" presName="Accent1Text" presStyleLbl="node1" presStyleIdx="3" presStyleCnt="8"/>
      <dgm:spPr/>
      <dgm:t>
        <a:bodyPr/>
        <a:lstStyle/>
        <a:p>
          <a:endParaRPr lang="it-IT"/>
        </a:p>
      </dgm:t>
    </dgm:pt>
    <dgm:pt modelId="{D6B473ED-ACDB-4FC1-9233-10AD8DC5D2BA}" type="pres">
      <dgm:prSet presAssocID="{728C66F1-4CF3-42A6-A9B9-ACD1EBEDE48E}" presName="spaceBetweenRectangles" presStyleCnt="0"/>
      <dgm:spPr/>
    </dgm:pt>
    <dgm:pt modelId="{17265605-680F-461F-ADAB-0A515E05692B}" type="pres">
      <dgm:prSet presAssocID="{826B6F32-AFCC-4574-AE3A-AA7B7D967C92}" presName="composite" presStyleCnt="0"/>
      <dgm:spPr/>
    </dgm:pt>
    <dgm:pt modelId="{EB641ADC-6004-432C-B9C1-6CB98B34DCE3}" type="pres">
      <dgm:prSet presAssocID="{826B6F32-AFCC-4574-AE3A-AA7B7D967C92}" presName="Parent1" presStyleLbl="node1" presStyleIdx="4" presStyleCnt="8" custLinFactX="61615" custLinFactNeighborX="100000" custLinFactNeighborY="-8436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0F7C816-5E5D-4944-A779-AA576FEA4ADC}" type="pres">
      <dgm:prSet presAssocID="{826B6F32-AFCC-4574-AE3A-AA7B7D967C92}" presName="Childtext1" presStyleLbl="revTx" presStyleIdx="2" presStyleCnt="4">
        <dgm:presLayoutVars>
          <dgm:chMax val="0"/>
          <dgm:chPref val="0"/>
          <dgm:bulletEnabled val="1"/>
        </dgm:presLayoutVars>
      </dgm:prSet>
      <dgm:spPr>
        <a:xfrm>
          <a:off x="5657850" y="3013822"/>
          <a:ext cx="1771650" cy="9525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it-IT"/>
        </a:p>
      </dgm:t>
    </dgm:pt>
    <dgm:pt modelId="{BA618607-B332-44E1-86EA-2D09B162CBBB}" type="pres">
      <dgm:prSet presAssocID="{826B6F32-AFCC-4574-AE3A-AA7B7D967C92}" presName="BalanceSpacing" presStyleCnt="0"/>
      <dgm:spPr/>
    </dgm:pt>
    <dgm:pt modelId="{E9106E8F-85FE-473C-A95D-3D28578D30DF}" type="pres">
      <dgm:prSet presAssocID="{826B6F32-AFCC-4574-AE3A-AA7B7D967C92}" presName="BalanceSpacing1" presStyleCnt="0"/>
      <dgm:spPr/>
    </dgm:pt>
    <dgm:pt modelId="{AB2A0370-685D-454C-A233-78E432FC7B9C}" type="pres">
      <dgm:prSet presAssocID="{D256FF90-D0D7-4A32-B97A-7C03F42E6F62}" presName="Accent1Text" presStyleLbl="node1" presStyleIdx="5" presStyleCnt="8" custLinFactNeighborX="-56214" custLinFactNeighborY="-85585"/>
      <dgm:spPr/>
      <dgm:t>
        <a:bodyPr/>
        <a:lstStyle/>
        <a:p>
          <a:endParaRPr lang="it-IT"/>
        </a:p>
      </dgm:t>
    </dgm:pt>
    <dgm:pt modelId="{9988DF78-0143-4FD8-8A80-7F9B5191D2F1}" type="pres">
      <dgm:prSet presAssocID="{D256FF90-D0D7-4A32-B97A-7C03F42E6F62}" presName="spaceBetweenRectangles" presStyleCnt="0"/>
      <dgm:spPr/>
    </dgm:pt>
    <dgm:pt modelId="{737E17B3-6938-4463-A672-85955D7E50F7}" type="pres">
      <dgm:prSet presAssocID="{921FFF4D-65C9-48E8-A9E4-C195EA53F4DA}" presName="composite" presStyleCnt="0"/>
      <dgm:spPr/>
    </dgm:pt>
    <dgm:pt modelId="{577A5266-46A3-445A-A367-C53C2BDD8866}" type="pres">
      <dgm:prSet presAssocID="{921FFF4D-65C9-48E8-A9E4-C195EA53F4DA}" presName="Parent1" presStyleLbl="node1" presStyleIdx="6" presStyleCnt="8" custLinFactX="-63020" custLinFactY="-100000" custLinFactNeighborX="-100000" custLinFactNeighborY="-15553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A890A7B-E642-4C87-BCF1-3172BE9EEBA6}" type="pres">
      <dgm:prSet presAssocID="{921FFF4D-65C9-48E8-A9E4-C195EA53F4DA}" presName="Childtext1" presStyleLbl="revTx" presStyleIdx="3" presStyleCnt="4">
        <dgm:presLayoutVars>
          <dgm:chMax val="0"/>
          <dgm:chPref val="0"/>
          <dgm:bulletEnabled val="1"/>
        </dgm:presLayoutVars>
      </dgm:prSet>
      <dgm:spPr>
        <a:xfrm>
          <a:off x="1714500" y="4361292"/>
          <a:ext cx="1714500" cy="9525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it-IT"/>
        </a:p>
      </dgm:t>
    </dgm:pt>
    <dgm:pt modelId="{5BD69347-285A-42BB-BFA2-05694F2F8B07}" type="pres">
      <dgm:prSet presAssocID="{921FFF4D-65C9-48E8-A9E4-C195EA53F4DA}" presName="BalanceSpacing" presStyleCnt="0"/>
      <dgm:spPr/>
    </dgm:pt>
    <dgm:pt modelId="{30EDDE84-F5A2-4161-BA33-996182EB9D1A}" type="pres">
      <dgm:prSet presAssocID="{921FFF4D-65C9-48E8-A9E4-C195EA53F4DA}" presName="BalanceSpacing1" presStyleCnt="0"/>
      <dgm:spPr/>
    </dgm:pt>
    <dgm:pt modelId="{3C232CF1-5300-4EC4-BD13-7181886438D4}" type="pres">
      <dgm:prSet presAssocID="{E171CCAC-2CC7-4731-B2F4-85DE97F5544A}" presName="Accent1Text" presStyleLbl="node1" presStyleIdx="7" presStyleCnt="8" custLinFactY="-100000" custLinFactNeighborX="54808" custLinFactNeighborY="-155534"/>
      <dgm:spPr/>
      <dgm:t>
        <a:bodyPr/>
        <a:lstStyle/>
        <a:p>
          <a:endParaRPr lang="it-IT"/>
        </a:p>
      </dgm:t>
    </dgm:pt>
  </dgm:ptLst>
  <dgm:cxnLst>
    <dgm:cxn modelId="{A704722D-A184-47E9-99E3-ACC28718EC06}" srcId="{47E75744-2AD7-4151-A315-35888030E903}" destId="{826B6F32-AFCC-4574-AE3A-AA7B7D967C92}" srcOrd="2" destOrd="0" parTransId="{517FCB55-05D1-4610-87F6-091B46C9AC03}" sibTransId="{D256FF90-D0D7-4A32-B97A-7C03F42E6F62}"/>
    <dgm:cxn modelId="{A6F7DF14-2BE6-46A2-9A5C-E71F9559AC85}" type="presOf" srcId="{728C66F1-4CF3-42A6-A9B9-ACD1EBEDE48E}" destId="{55D1128C-4D6B-467C-A1E9-26D03AF24D4D}" srcOrd="0" destOrd="0" presId="urn:microsoft.com/office/officeart/2008/layout/AlternatingHexagons"/>
    <dgm:cxn modelId="{9917067E-1A8B-4BF2-8543-69F18EA3B7FB}" srcId="{47E75744-2AD7-4151-A315-35888030E903}" destId="{59894714-6757-4B83-AD7E-80A9F2D74A66}" srcOrd="1" destOrd="0" parTransId="{CEBC360F-5B33-4788-BE85-61A99F18748C}" sibTransId="{728C66F1-4CF3-42A6-A9B9-ACD1EBEDE48E}"/>
    <dgm:cxn modelId="{5ACDCAE8-F7DC-434E-894A-1A77097D0DC6}" type="presOf" srcId="{59894714-6757-4B83-AD7E-80A9F2D74A66}" destId="{C605762A-6D4D-4894-9ED2-E33E89E9A852}" srcOrd="0" destOrd="0" presId="urn:microsoft.com/office/officeart/2008/layout/AlternatingHexagons"/>
    <dgm:cxn modelId="{0C52E9F9-DE24-4D03-8968-A6D8CC95D4AA}" type="presOf" srcId="{826B6F32-AFCC-4574-AE3A-AA7B7D967C92}" destId="{EB641ADC-6004-432C-B9C1-6CB98B34DCE3}" srcOrd="0" destOrd="0" presId="urn:microsoft.com/office/officeart/2008/layout/AlternatingHexagons"/>
    <dgm:cxn modelId="{E7A37B84-F294-46B2-B83B-E1C6A12BF313}" type="presOf" srcId="{E171CCAC-2CC7-4731-B2F4-85DE97F5544A}" destId="{3C232CF1-5300-4EC4-BD13-7181886438D4}" srcOrd="0" destOrd="0" presId="urn:microsoft.com/office/officeart/2008/layout/AlternatingHexagons"/>
    <dgm:cxn modelId="{AE8F867D-02D4-4145-AA38-01EDC0BDAB51}" type="presOf" srcId="{D001B78A-42B4-44F6-B963-C9BA8E1A8865}" destId="{69EC23A8-3759-4014-9669-483CA45A27EB}" srcOrd="0" destOrd="0" presId="urn:microsoft.com/office/officeart/2008/layout/AlternatingHexagons"/>
    <dgm:cxn modelId="{9D05479E-D32B-4768-8B5D-80C2F3C53C2B}" type="presOf" srcId="{D256FF90-D0D7-4A32-B97A-7C03F42E6F62}" destId="{AB2A0370-685D-454C-A233-78E432FC7B9C}" srcOrd="0" destOrd="0" presId="urn:microsoft.com/office/officeart/2008/layout/AlternatingHexagons"/>
    <dgm:cxn modelId="{E1C793FB-BD83-46D1-AA27-9DF2BD18F7DD}" type="presOf" srcId="{C5A4A501-9DD4-42ED-B484-C7FBFA72E0C4}" destId="{11CB5F5D-DFCF-447A-86C2-2EB775E4E51C}" srcOrd="0" destOrd="0" presId="urn:microsoft.com/office/officeart/2008/layout/AlternatingHexagons"/>
    <dgm:cxn modelId="{440710C1-E57A-4BAC-A98A-6DF02F2975E8}" type="presOf" srcId="{921FFF4D-65C9-48E8-A9E4-C195EA53F4DA}" destId="{577A5266-46A3-445A-A367-C53C2BDD8866}" srcOrd="0" destOrd="0" presId="urn:microsoft.com/office/officeart/2008/layout/AlternatingHexagons"/>
    <dgm:cxn modelId="{92D0D08B-5EDB-4F3B-9090-0A35E56A11ED}" srcId="{47E75744-2AD7-4151-A315-35888030E903}" destId="{921FFF4D-65C9-48E8-A9E4-C195EA53F4DA}" srcOrd="3" destOrd="0" parTransId="{FD5BBA1B-B834-4C26-8A06-5A36994FBD0D}" sibTransId="{E171CCAC-2CC7-4731-B2F4-85DE97F5544A}"/>
    <dgm:cxn modelId="{C6DD5B66-9D49-44C1-9E35-D8085CF4A559}" srcId="{47E75744-2AD7-4151-A315-35888030E903}" destId="{D001B78A-42B4-44F6-B963-C9BA8E1A8865}" srcOrd="0" destOrd="0" parTransId="{18C2FDB2-F6E1-4175-A7B9-F53A9EF7EE42}" sibTransId="{C5A4A501-9DD4-42ED-B484-C7FBFA72E0C4}"/>
    <dgm:cxn modelId="{4CC87801-5E5C-4D59-9BB7-D8F9751CF19D}" type="presOf" srcId="{47E75744-2AD7-4151-A315-35888030E903}" destId="{0BDC4155-1F66-4DDB-B53B-8B268B880BBF}" srcOrd="0" destOrd="0" presId="urn:microsoft.com/office/officeart/2008/layout/AlternatingHexagons"/>
    <dgm:cxn modelId="{A309837E-AB4B-4351-91B4-579D2126AE27}" type="presParOf" srcId="{0BDC4155-1F66-4DDB-B53B-8B268B880BBF}" destId="{8212D9F6-E88C-4955-AC8B-9066E0536332}" srcOrd="0" destOrd="0" presId="urn:microsoft.com/office/officeart/2008/layout/AlternatingHexagons"/>
    <dgm:cxn modelId="{AFF39462-1595-4F9F-9450-55FBE54C53C8}" type="presParOf" srcId="{8212D9F6-E88C-4955-AC8B-9066E0536332}" destId="{69EC23A8-3759-4014-9669-483CA45A27EB}" srcOrd="0" destOrd="0" presId="urn:microsoft.com/office/officeart/2008/layout/AlternatingHexagons"/>
    <dgm:cxn modelId="{C07CDA66-6A97-4AF6-92C7-4588BB094FEF}" type="presParOf" srcId="{8212D9F6-E88C-4955-AC8B-9066E0536332}" destId="{C4B05EFC-CA4D-4E2F-84D3-852910FC9E5E}" srcOrd="1" destOrd="0" presId="urn:microsoft.com/office/officeart/2008/layout/AlternatingHexagons"/>
    <dgm:cxn modelId="{AC42F8D1-2C28-47F2-8562-B184CBFE9506}" type="presParOf" srcId="{8212D9F6-E88C-4955-AC8B-9066E0536332}" destId="{BCDC8E09-2BC2-4E3D-95C5-B81018C0ED5C}" srcOrd="2" destOrd="0" presId="urn:microsoft.com/office/officeart/2008/layout/AlternatingHexagons"/>
    <dgm:cxn modelId="{8CF0EDCD-3DC6-471F-B422-4035A9DFE293}" type="presParOf" srcId="{8212D9F6-E88C-4955-AC8B-9066E0536332}" destId="{E566963B-D5FA-4AA4-AD1D-D7586F9616CD}" srcOrd="3" destOrd="0" presId="urn:microsoft.com/office/officeart/2008/layout/AlternatingHexagons"/>
    <dgm:cxn modelId="{83520DE8-BF24-4C19-B5B0-94CD807C6BDD}" type="presParOf" srcId="{8212D9F6-E88C-4955-AC8B-9066E0536332}" destId="{11CB5F5D-DFCF-447A-86C2-2EB775E4E51C}" srcOrd="4" destOrd="0" presId="urn:microsoft.com/office/officeart/2008/layout/AlternatingHexagons"/>
    <dgm:cxn modelId="{5233E579-6AE6-4580-BF1A-85F16568CC6F}" type="presParOf" srcId="{0BDC4155-1F66-4DDB-B53B-8B268B880BBF}" destId="{95D24645-A43D-4CE8-9404-39583386AC4F}" srcOrd="1" destOrd="0" presId="urn:microsoft.com/office/officeart/2008/layout/AlternatingHexagons"/>
    <dgm:cxn modelId="{0D1383D1-5950-450E-A642-973EDC3BCA1A}" type="presParOf" srcId="{0BDC4155-1F66-4DDB-B53B-8B268B880BBF}" destId="{2198EBFD-466D-42B7-B3DB-03F9979EEF1F}" srcOrd="2" destOrd="0" presId="urn:microsoft.com/office/officeart/2008/layout/AlternatingHexagons"/>
    <dgm:cxn modelId="{4D42DA2F-397B-4571-92DC-7483A66FA403}" type="presParOf" srcId="{2198EBFD-466D-42B7-B3DB-03F9979EEF1F}" destId="{C605762A-6D4D-4894-9ED2-E33E89E9A852}" srcOrd="0" destOrd="0" presId="urn:microsoft.com/office/officeart/2008/layout/AlternatingHexagons"/>
    <dgm:cxn modelId="{B4E157DE-E933-4130-8A7B-F5718C8FF104}" type="presParOf" srcId="{2198EBFD-466D-42B7-B3DB-03F9979EEF1F}" destId="{1FE65AA3-3AEB-4BD5-B2B6-95A8FDCC978C}" srcOrd="1" destOrd="0" presId="urn:microsoft.com/office/officeart/2008/layout/AlternatingHexagons"/>
    <dgm:cxn modelId="{62B75A22-1D55-48A6-B507-218D08483917}" type="presParOf" srcId="{2198EBFD-466D-42B7-B3DB-03F9979EEF1F}" destId="{5819A763-BD7F-4CC1-90EC-EBDCD951B5AC}" srcOrd="2" destOrd="0" presId="urn:microsoft.com/office/officeart/2008/layout/AlternatingHexagons"/>
    <dgm:cxn modelId="{33DF7143-A23D-4057-904B-B4B5A5E07E57}" type="presParOf" srcId="{2198EBFD-466D-42B7-B3DB-03F9979EEF1F}" destId="{F2EE586D-5497-491E-8749-4F74F0D4E931}" srcOrd="3" destOrd="0" presId="urn:microsoft.com/office/officeart/2008/layout/AlternatingHexagons"/>
    <dgm:cxn modelId="{3B95FF16-5EC3-4168-951A-21A50E110C01}" type="presParOf" srcId="{2198EBFD-466D-42B7-B3DB-03F9979EEF1F}" destId="{55D1128C-4D6B-467C-A1E9-26D03AF24D4D}" srcOrd="4" destOrd="0" presId="urn:microsoft.com/office/officeart/2008/layout/AlternatingHexagons"/>
    <dgm:cxn modelId="{CF4EED41-7890-469B-8741-1300E3F751B7}" type="presParOf" srcId="{0BDC4155-1F66-4DDB-B53B-8B268B880BBF}" destId="{D6B473ED-ACDB-4FC1-9233-10AD8DC5D2BA}" srcOrd="3" destOrd="0" presId="urn:microsoft.com/office/officeart/2008/layout/AlternatingHexagons"/>
    <dgm:cxn modelId="{2ECF571E-6843-4862-A04A-47BD25AAB5D1}" type="presParOf" srcId="{0BDC4155-1F66-4DDB-B53B-8B268B880BBF}" destId="{17265605-680F-461F-ADAB-0A515E05692B}" srcOrd="4" destOrd="0" presId="urn:microsoft.com/office/officeart/2008/layout/AlternatingHexagons"/>
    <dgm:cxn modelId="{A1B3A710-8382-48CF-A69F-45036CB35CB0}" type="presParOf" srcId="{17265605-680F-461F-ADAB-0A515E05692B}" destId="{EB641ADC-6004-432C-B9C1-6CB98B34DCE3}" srcOrd="0" destOrd="0" presId="urn:microsoft.com/office/officeart/2008/layout/AlternatingHexagons"/>
    <dgm:cxn modelId="{159D4679-6CF1-40E9-B69C-866E818EA75D}" type="presParOf" srcId="{17265605-680F-461F-ADAB-0A515E05692B}" destId="{F0F7C816-5E5D-4944-A779-AA576FEA4ADC}" srcOrd="1" destOrd="0" presId="urn:microsoft.com/office/officeart/2008/layout/AlternatingHexagons"/>
    <dgm:cxn modelId="{A832DB30-C4D2-48A6-A986-674BF79150E2}" type="presParOf" srcId="{17265605-680F-461F-ADAB-0A515E05692B}" destId="{BA618607-B332-44E1-86EA-2D09B162CBBB}" srcOrd="2" destOrd="0" presId="urn:microsoft.com/office/officeart/2008/layout/AlternatingHexagons"/>
    <dgm:cxn modelId="{8348F820-5B06-4F09-89DB-788391C5450E}" type="presParOf" srcId="{17265605-680F-461F-ADAB-0A515E05692B}" destId="{E9106E8F-85FE-473C-A95D-3D28578D30DF}" srcOrd="3" destOrd="0" presId="urn:microsoft.com/office/officeart/2008/layout/AlternatingHexagons"/>
    <dgm:cxn modelId="{2D12124F-5AD8-4BA9-9A7C-DE8BE628BF26}" type="presParOf" srcId="{17265605-680F-461F-ADAB-0A515E05692B}" destId="{AB2A0370-685D-454C-A233-78E432FC7B9C}" srcOrd="4" destOrd="0" presId="urn:microsoft.com/office/officeart/2008/layout/AlternatingHexagons"/>
    <dgm:cxn modelId="{B2090D75-96AA-48D4-8C66-3D4E4CAC8608}" type="presParOf" srcId="{0BDC4155-1F66-4DDB-B53B-8B268B880BBF}" destId="{9988DF78-0143-4FD8-8A80-7F9B5191D2F1}" srcOrd="5" destOrd="0" presId="urn:microsoft.com/office/officeart/2008/layout/AlternatingHexagons"/>
    <dgm:cxn modelId="{05508C6C-8CED-4BA8-8501-21886801DB4F}" type="presParOf" srcId="{0BDC4155-1F66-4DDB-B53B-8B268B880BBF}" destId="{737E17B3-6938-4463-A672-85955D7E50F7}" srcOrd="6" destOrd="0" presId="urn:microsoft.com/office/officeart/2008/layout/AlternatingHexagons"/>
    <dgm:cxn modelId="{B1D2F4F8-3176-40FE-AAE3-00263168C5F3}" type="presParOf" srcId="{737E17B3-6938-4463-A672-85955D7E50F7}" destId="{577A5266-46A3-445A-A367-C53C2BDD8866}" srcOrd="0" destOrd="0" presId="urn:microsoft.com/office/officeart/2008/layout/AlternatingHexagons"/>
    <dgm:cxn modelId="{C1CD6342-91BA-452F-BAF1-D200AFFDC61B}" type="presParOf" srcId="{737E17B3-6938-4463-A672-85955D7E50F7}" destId="{7A890A7B-E642-4C87-BCF1-3172BE9EEBA6}" srcOrd="1" destOrd="0" presId="urn:microsoft.com/office/officeart/2008/layout/AlternatingHexagons"/>
    <dgm:cxn modelId="{025DF244-4027-4FBA-8D43-A03D9E6F7543}" type="presParOf" srcId="{737E17B3-6938-4463-A672-85955D7E50F7}" destId="{5BD69347-285A-42BB-BFA2-05694F2F8B07}" srcOrd="2" destOrd="0" presId="urn:microsoft.com/office/officeart/2008/layout/AlternatingHexagons"/>
    <dgm:cxn modelId="{C8FFA777-2262-45CC-AC5F-5E1E5A59B4FC}" type="presParOf" srcId="{737E17B3-6938-4463-A672-85955D7E50F7}" destId="{30EDDE84-F5A2-4161-BA33-996182EB9D1A}" srcOrd="3" destOrd="0" presId="urn:microsoft.com/office/officeart/2008/layout/AlternatingHexagons"/>
    <dgm:cxn modelId="{4633047C-A8F0-4B3B-BCD2-DDB6F3B3A077}" type="presParOf" srcId="{737E17B3-6938-4463-A672-85955D7E50F7}" destId="{3C232CF1-5300-4EC4-BD13-7181886438D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55BA88-3082-4F10-BA7A-B2F309D2E84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8F57048-12B9-461D-A3E5-821F6BDD6271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rtl="0"/>
          <a:r>
            <a:rPr lang="it-IT" dirty="0" smtClean="0">
              <a:solidFill>
                <a:schemeClr val="tx1"/>
              </a:solidFill>
            </a:rPr>
            <a:t>Alto entusiasmo</a:t>
          </a:r>
          <a:endParaRPr lang="it-IT" dirty="0">
            <a:solidFill>
              <a:schemeClr val="tx1"/>
            </a:solidFill>
          </a:endParaRPr>
        </a:p>
      </dgm:t>
    </dgm:pt>
    <dgm:pt modelId="{FEA6A8CD-8045-4854-BADE-FA04BA33BA85}" type="parTrans" cxnId="{353FED5C-8C1E-436D-B10B-E032A86FAEEB}">
      <dgm:prSet/>
      <dgm:spPr/>
      <dgm:t>
        <a:bodyPr/>
        <a:lstStyle/>
        <a:p>
          <a:endParaRPr lang="it-IT"/>
        </a:p>
      </dgm:t>
    </dgm:pt>
    <dgm:pt modelId="{BB1A9FB7-E001-4BD0-A13F-5A488F27345A}" type="sibTrans" cxnId="{353FED5C-8C1E-436D-B10B-E032A86FAEEB}">
      <dgm:prSet/>
      <dgm:spPr/>
      <dgm:t>
        <a:bodyPr/>
        <a:lstStyle/>
        <a:p>
          <a:endParaRPr lang="it-IT"/>
        </a:p>
      </dgm:t>
    </dgm:pt>
    <dgm:pt modelId="{138FC694-3DB6-493B-A667-B1E1DA7001C3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rtl="0"/>
          <a:r>
            <a:rPr lang="it-IT" dirty="0" smtClean="0">
              <a:solidFill>
                <a:schemeClr val="tx1"/>
              </a:solidFill>
            </a:rPr>
            <a:t>Grande sacrificio</a:t>
          </a:r>
          <a:endParaRPr lang="it-IT" dirty="0">
            <a:solidFill>
              <a:schemeClr val="tx1"/>
            </a:solidFill>
          </a:endParaRPr>
        </a:p>
      </dgm:t>
    </dgm:pt>
    <dgm:pt modelId="{EF05087D-C5EB-476A-8CA9-C66138FE109D}" type="parTrans" cxnId="{EDED98B3-45A0-4AC4-95AD-195B2F6A3FAC}">
      <dgm:prSet/>
      <dgm:spPr/>
      <dgm:t>
        <a:bodyPr/>
        <a:lstStyle/>
        <a:p>
          <a:endParaRPr lang="it-IT"/>
        </a:p>
      </dgm:t>
    </dgm:pt>
    <dgm:pt modelId="{21B73F3E-197B-49E7-8F96-CDFCB3880656}" type="sibTrans" cxnId="{EDED98B3-45A0-4AC4-95AD-195B2F6A3FAC}">
      <dgm:prSet/>
      <dgm:spPr/>
      <dgm:t>
        <a:bodyPr/>
        <a:lstStyle/>
        <a:p>
          <a:endParaRPr lang="it-IT"/>
        </a:p>
      </dgm:t>
    </dgm:pt>
    <dgm:pt modelId="{D232B2C4-3A65-4981-8B8E-FE1E934C3737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pPr rtl="0"/>
          <a:r>
            <a:rPr lang="it-IT" dirty="0" smtClean="0">
              <a:solidFill>
                <a:schemeClr val="tx1"/>
              </a:solidFill>
            </a:rPr>
            <a:t>Partecipazione e interazione</a:t>
          </a:r>
          <a:endParaRPr lang="it-IT" dirty="0">
            <a:solidFill>
              <a:schemeClr val="tx1"/>
            </a:solidFill>
          </a:endParaRPr>
        </a:p>
      </dgm:t>
    </dgm:pt>
    <dgm:pt modelId="{A8F767BC-C998-4D1A-A01A-3D07C8B93499}" type="parTrans" cxnId="{6D13A020-2EEF-45BC-BFB3-C42E992C6CEC}">
      <dgm:prSet/>
      <dgm:spPr/>
      <dgm:t>
        <a:bodyPr/>
        <a:lstStyle/>
        <a:p>
          <a:endParaRPr lang="it-IT"/>
        </a:p>
      </dgm:t>
    </dgm:pt>
    <dgm:pt modelId="{9C74EB94-FB75-4D2A-AC5F-6231DF51ED76}" type="sibTrans" cxnId="{6D13A020-2EEF-45BC-BFB3-C42E992C6CEC}">
      <dgm:prSet/>
      <dgm:spPr/>
      <dgm:t>
        <a:bodyPr/>
        <a:lstStyle/>
        <a:p>
          <a:endParaRPr lang="it-IT"/>
        </a:p>
      </dgm:t>
    </dgm:pt>
    <dgm:pt modelId="{045EBE8A-B328-4C03-BB53-3381831840CE}" type="pres">
      <dgm:prSet presAssocID="{5255BA88-3082-4F10-BA7A-B2F309D2E8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E3069D32-EC5D-4070-859E-35894B3D3531}" type="pres">
      <dgm:prSet presAssocID="{D8F57048-12B9-461D-A3E5-821F6BDD627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FBCB51AC-FF1D-4E28-8099-0FFE5DA4B267}" type="pres">
      <dgm:prSet presAssocID="{BB1A9FB7-E001-4BD0-A13F-5A488F27345A}" presName="spacer" presStyleCnt="0"/>
      <dgm:spPr/>
    </dgm:pt>
    <dgm:pt modelId="{82A12FB9-86FA-4F9B-AE7C-ABA361860DD6}" type="pres">
      <dgm:prSet presAssocID="{138FC694-3DB6-493B-A667-B1E1DA7001C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65B102D-1A0A-43A4-836D-8106D63FE778}" type="pres">
      <dgm:prSet presAssocID="{21B73F3E-197B-49E7-8F96-CDFCB3880656}" presName="spacer" presStyleCnt="0"/>
      <dgm:spPr/>
    </dgm:pt>
    <dgm:pt modelId="{43CD75AA-3D75-436C-9CB8-35C6BB0695F4}" type="pres">
      <dgm:prSet presAssocID="{D232B2C4-3A65-4981-8B8E-FE1E934C37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6D13A020-2EEF-45BC-BFB3-C42E992C6CEC}" srcId="{5255BA88-3082-4F10-BA7A-B2F309D2E84B}" destId="{D232B2C4-3A65-4981-8B8E-FE1E934C3737}" srcOrd="2" destOrd="0" parTransId="{A8F767BC-C998-4D1A-A01A-3D07C8B93499}" sibTransId="{9C74EB94-FB75-4D2A-AC5F-6231DF51ED76}"/>
    <dgm:cxn modelId="{353FED5C-8C1E-436D-B10B-E032A86FAEEB}" srcId="{5255BA88-3082-4F10-BA7A-B2F309D2E84B}" destId="{D8F57048-12B9-461D-A3E5-821F6BDD6271}" srcOrd="0" destOrd="0" parTransId="{FEA6A8CD-8045-4854-BADE-FA04BA33BA85}" sibTransId="{BB1A9FB7-E001-4BD0-A13F-5A488F27345A}"/>
    <dgm:cxn modelId="{ED19FD59-464D-419F-BB0D-617AEEB874F4}" type="presOf" srcId="{D232B2C4-3A65-4981-8B8E-FE1E934C3737}" destId="{43CD75AA-3D75-436C-9CB8-35C6BB0695F4}" srcOrd="0" destOrd="0" presId="urn:microsoft.com/office/officeart/2005/8/layout/vList2"/>
    <dgm:cxn modelId="{94BF53B0-54A2-4C60-BC17-97257A5BFD5E}" type="presOf" srcId="{138FC694-3DB6-493B-A667-B1E1DA7001C3}" destId="{82A12FB9-86FA-4F9B-AE7C-ABA361860DD6}" srcOrd="0" destOrd="0" presId="urn:microsoft.com/office/officeart/2005/8/layout/vList2"/>
    <dgm:cxn modelId="{CD9C7F88-4AA1-45A2-9564-DA898B9A8562}" type="presOf" srcId="{D8F57048-12B9-461D-A3E5-821F6BDD6271}" destId="{E3069D32-EC5D-4070-859E-35894B3D3531}" srcOrd="0" destOrd="0" presId="urn:microsoft.com/office/officeart/2005/8/layout/vList2"/>
    <dgm:cxn modelId="{EDED98B3-45A0-4AC4-95AD-195B2F6A3FAC}" srcId="{5255BA88-3082-4F10-BA7A-B2F309D2E84B}" destId="{138FC694-3DB6-493B-A667-B1E1DA7001C3}" srcOrd="1" destOrd="0" parTransId="{EF05087D-C5EB-476A-8CA9-C66138FE109D}" sibTransId="{21B73F3E-197B-49E7-8F96-CDFCB3880656}"/>
    <dgm:cxn modelId="{CD1A1C38-EE92-4413-B6DF-0145EF50E62C}" type="presOf" srcId="{5255BA88-3082-4F10-BA7A-B2F309D2E84B}" destId="{045EBE8A-B328-4C03-BB53-3381831840CE}" srcOrd="0" destOrd="0" presId="urn:microsoft.com/office/officeart/2005/8/layout/vList2"/>
    <dgm:cxn modelId="{F9351793-FB1C-416F-86A6-539481AD2DB5}" type="presParOf" srcId="{045EBE8A-B328-4C03-BB53-3381831840CE}" destId="{E3069D32-EC5D-4070-859E-35894B3D3531}" srcOrd="0" destOrd="0" presId="urn:microsoft.com/office/officeart/2005/8/layout/vList2"/>
    <dgm:cxn modelId="{D1EA8A96-E5C2-4174-82F4-9D9EB8DAAA47}" type="presParOf" srcId="{045EBE8A-B328-4C03-BB53-3381831840CE}" destId="{FBCB51AC-FF1D-4E28-8099-0FFE5DA4B267}" srcOrd="1" destOrd="0" presId="urn:microsoft.com/office/officeart/2005/8/layout/vList2"/>
    <dgm:cxn modelId="{30CDFA1A-D6CA-472D-9343-A4FE7553DDD1}" type="presParOf" srcId="{045EBE8A-B328-4C03-BB53-3381831840CE}" destId="{82A12FB9-86FA-4F9B-AE7C-ABA361860DD6}" srcOrd="2" destOrd="0" presId="urn:microsoft.com/office/officeart/2005/8/layout/vList2"/>
    <dgm:cxn modelId="{670EEADD-FA02-4817-B962-F44CDEE2F529}" type="presParOf" srcId="{045EBE8A-B328-4C03-BB53-3381831840CE}" destId="{565B102D-1A0A-43A4-836D-8106D63FE778}" srcOrd="3" destOrd="0" presId="urn:microsoft.com/office/officeart/2005/8/layout/vList2"/>
    <dgm:cxn modelId="{934B0451-B1C8-464D-87E9-830B876190A5}" type="presParOf" srcId="{045EBE8A-B328-4C03-BB53-3381831840CE}" destId="{43CD75AA-3D75-436C-9CB8-35C6BB0695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D003F-F256-415B-8FC9-BEA458112C07}">
      <dsp:nvSpPr>
        <dsp:cNvPr id="0" name=""/>
        <dsp:cNvSpPr/>
      </dsp:nvSpPr>
      <dsp:spPr>
        <a:xfrm>
          <a:off x="591928" y="0"/>
          <a:ext cx="6708517" cy="419548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1F86D8-EEF1-46CE-B522-BC1953A886D2}">
      <dsp:nvSpPr>
        <dsp:cNvPr id="0" name=""/>
        <dsp:cNvSpPr/>
      </dsp:nvSpPr>
      <dsp:spPr>
        <a:xfrm>
          <a:off x="8478" y="1258644"/>
          <a:ext cx="2540357" cy="167819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0" i="0" kern="1200" dirty="0" smtClean="0">
              <a:solidFill>
                <a:schemeClr val="tx1"/>
              </a:solidFill>
            </a:rPr>
            <a:t>Avere una buona documentazione di sistema</a:t>
          </a:r>
          <a:endParaRPr lang="it-IT" sz="2000" kern="1200" dirty="0">
            <a:solidFill>
              <a:schemeClr val="tx1"/>
            </a:solidFill>
          </a:endParaRPr>
        </a:p>
      </dsp:txBody>
      <dsp:txXfrm>
        <a:off x="90401" y="1340567"/>
        <a:ext cx="2376511" cy="1514346"/>
      </dsp:txXfrm>
    </dsp:sp>
    <dsp:sp modelId="{D0CD3DA9-3915-405A-A0E9-02AEDC9ED6CE}">
      <dsp:nvSpPr>
        <dsp:cNvPr id="0" name=""/>
        <dsp:cNvSpPr/>
      </dsp:nvSpPr>
      <dsp:spPr>
        <a:xfrm>
          <a:off x="2676008" y="1258644"/>
          <a:ext cx="2540357" cy="167819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0" i="0" kern="1200" dirty="0" smtClean="0">
              <a:solidFill>
                <a:schemeClr val="tx1"/>
              </a:solidFill>
            </a:rPr>
            <a:t>Riuscire ad ottenere una implementazione delle parti «core»</a:t>
          </a:r>
          <a:endParaRPr lang="it-IT" sz="2000" kern="1200" dirty="0">
            <a:solidFill>
              <a:schemeClr val="tx1"/>
            </a:solidFill>
          </a:endParaRPr>
        </a:p>
      </dsp:txBody>
      <dsp:txXfrm>
        <a:off x="2757931" y="1340567"/>
        <a:ext cx="2376511" cy="1514346"/>
      </dsp:txXfrm>
    </dsp:sp>
    <dsp:sp modelId="{0F5FF5E1-EA14-4BC8-8268-2C3F7498DA9E}">
      <dsp:nvSpPr>
        <dsp:cNvPr id="0" name=""/>
        <dsp:cNvSpPr/>
      </dsp:nvSpPr>
      <dsp:spPr>
        <a:xfrm>
          <a:off x="5343537" y="1258644"/>
          <a:ext cx="2540357" cy="1678192"/>
        </a:xfrm>
        <a:prstGeom prst="roundRect">
          <a:avLst/>
        </a:prstGeom>
        <a:solidFill>
          <a:schemeClr val="accent4"/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000" b="0" i="0" kern="1200" dirty="0" smtClean="0">
              <a:solidFill>
                <a:schemeClr val="tx1"/>
              </a:solidFill>
            </a:rPr>
            <a:t>Far si che il team vivesse un’esperienza positiva</a:t>
          </a:r>
          <a:endParaRPr lang="it-IT" sz="2000" kern="1200" dirty="0">
            <a:solidFill>
              <a:schemeClr val="tx1"/>
            </a:solidFill>
          </a:endParaRPr>
        </a:p>
      </dsp:txBody>
      <dsp:txXfrm>
        <a:off x="5425460" y="1340567"/>
        <a:ext cx="2376511" cy="1514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5EA765-9F12-4563-9EF5-F696DD15EE1B}">
      <dsp:nvSpPr>
        <dsp:cNvPr id="0" name=""/>
        <dsp:cNvSpPr/>
      </dsp:nvSpPr>
      <dsp:spPr>
        <a:xfrm>
          <a:off x="7971" y="382807"/>
          <a:ext cx="1076836" cy="107683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dirty="0" smtClean="0"/>
            <a:t>Entry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dirty="0" smtClean="0"/>
            <a:t>104</a:t>
          </a:r>
          <a:endParaRPr lang="it-IT" sz="1900" kern="1200" dirty="0"/>
        </a:p>
      </dsp:txBody>
      <dsp:txXfrm>
        <a:off x="165670" y="540506"/>
        <a:ext cx="761438" cy="761438"/>
      </dsp:txXfrm>
    </dsp:sp>
    <dsp:sp modelId="{8BF8AC14-B6CB-4246-917C-BB565C6087DF}">
      <dsp:nvSpPr>
        <dsp:cNvPr id="0" name=""/>
        <dsp:cNvSpPr/>
      </dsp:nvSpPr>
      <dsp:spPr>
        <a:xfrm>
          <a:off x="1172247" y="608943"/>
          <a:ext cx="624565" cy="624565"/>
        </a:xfrm>
        <a:prstGeom prst="mathPlus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000" kern="1200"/>
        </a:p>
      </dsp:txBody>
      <dsp:txXfrm>
        <a:off x="1255033" y="847777"/>
        <a:ext cx="458993" cy="146897"/>
      </dsp:txXfrm>
    </dsp:sp>
    <dsp:sp modelId="{7CD5F1B6-6D47-4950-914C-7FAF937EEB5E}">
      <dsp:nvSpPr>
        <dsp:cNvPr id="0" name=""/>
        <dsp:cNvSpPr/>
      </dsp:nvSpPr>
      <dsp:spPr>
        <a:xfrm>
          <a:off x="1884251" y="382807"/>
          <a:ext cx="1076836" cy="1076836"/>
        </a:xfrm>
        <a:prstGeom prst="ellipse">
          <a:avLst/>
        </a:prstGeom>
        <a:gradFill rotWithShape="0">
          <a:gsLst>
            <a:gs pos="0">
              <a:schemeClr val="accent4">
                <a:hueOff val="287506"/>
                <a:satOff val="0"/>
                <a:lumOff val="-4412"/>
                <a:alphaOff val="0"/>
                <a:tint val="98000"/>
                <a:lumMod val="114000"/>
              </a:schemeClr>
            </a:gs>
            <a:gs pos="100000">
              <a:schemeClr val="accent4">
                <a:hueOff val="287506"/>
                <a:satOff val="0"/>
                <a:lumOff val="-441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dirty="0" smtClean="0"/>
            <a:t>Exit</a:t>
          </a:r>
          <a:br>
            <a:rPr lang="it-IT" sz="1900" kern="1200" dirty="0" smtClean="0"/>
          </a:br>
          <a:r>
            <a:rPr lang="it-IT" sz="1900" kern="1200" dirty="0" smtClean="0"/>
            <a:t>118</a:t>
          </a:r>
          <a:endParaRPr lang="it-IT" sz="1900" kern="1200" dirty="0"/>
        </a:p>
      </dsp:txBody>
      <dsp:txXfrm>
        <a:off x="2041950" y="540506"/>
        <a:ext cx="761438" cy="761438"/>
      </dsp:txXfrm>
    </dsp:sp>
    <dsp:sp modelId="{51E06C8E-1EAA-4EA4-8E14-7F8446F2E88C}">
      <dsp:nvSpPr>
        <dsp:cNvPr id="0" name=""/>
        <dsp:cNvSpPr/>
      </dsp:nvSpPr>
      <dsp:spPr>
        <a:xfrm>
          <a:off x="3048527" y="608943"/>
          <a:ext cx="624565" cy="624565"/>
        </a:xfrm>
        <a:prstGeom prst="mathPlus">
          <a:avLst/>
        </a:prstGeom>
        <a:gradFill rotWithShape="0">
          <a:gsLst>
            <a:gs pos="0">
              <a:schemeClr val="accent4">
                <a:hueOff val="383341"/>
                <a:satOff val="0"/>
                <a:lumOff val="-5882"/>
                <a:alphaOff val="0"/>
                <a:tint val="98000"/>
                <a:lumMod val="114000"/>
              </a:schemeClr>
            </a:gs>
            <a:gs pos="100000">
              <a:schemeClr val="accent4">
                <a:hueOff val="383341"/>
                <a:satOff val="0"/>
                <a:lumOff val="-588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000" kern="1200"/>
        </a:p>
      </dsp:txBody>
      <dsp:txXfrm>
        <a:off x="3131313" y="847777"/>
        <a:ext cx="458993" cy="146897"/>
      </dsp:txXfrm>
    </dsp:sp>
    <dsp:sp modelId="{67739D69-8D07-4AAE-A20F-5B25C6B77CCE}">
      <dsp:nvSpPr>
        <dsp:cNvPr id="0" name=""/>
        <dsp:cNvSpPr/>
      </dsp:nvSpPr>
      <dsp:spPr>
        <a:xfrm>
          <a:off x="3760531" y="382807"/>
          <a:ext cx="1076836" cy="1076836"/>
        </a:xfrm>
        <a:prstGeom prst="ellipse">
          <a:avLst/>
        </a:prstGeom>
        <a:gradFill rotWithShape="0">
          <a:gsLst>
            <a:gs pos="0">
              <a:schemeClr val="accent4">
                <a:hueOff val="575011"/>
                <a:satOff val="0"/>
                <a:lumOff val="-8824"/>
                <a:alphaOff val="0"/>
                <a:tint val="98000"/>
                <a:lumMod val="114000"/>
              </a:schemeClr>
            </a:gs>
            <a:gs pos="100000">
              <a:schemeClr val="accent4">
                <a:hueOff val="575011"/>
                <a:satOff val="0"/>
                <a:lumOff val="-882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dirty="0" smtClean="0"/>
            <a:t>Read</a:t>
          </a:r>
          <a:br>
            <a:rPr lang="it-IT" sz="1900" kern="1200" dirty="0" smtClean="0"/>
          </a:br>
          <a:r>
            <a:rPr lang="it-IT" sz="1900" kern="1200" dirty="0" smtClean="0"/>
            <a:t>47</a:t>
          </a:r>
          <a:endParaRPr lang="it-IT" sz="1900" kern="1200" dirty="0"/>
        </a:p>
      </dsp:txBody>
      <dsp:txXfrm>
        <a:off x="3918230" y="540506"/>
        <a:ext cx="761438" cy="761438"/>
      </dsp:txXfrm>
    </dsp:sp>
    <dsp:sp modelId="{82FB63C7-A5CC-427D-B049-916B02BA58BB}">
      <dsp:nvSpPr>
        <dsp:cNvPr id="0" name=""/>
        <dsp:cNvSpPr/>
      </dsp:nvSpPr>
      <dsp:spPr>
        <a:xfrm>
          <a:off x="4924807" y="608943"/>
          <a:ext cx="624565" cy="624565"/>
        </a:xfrm>
        <a:prstGeom prst="mathPlus">
          <a:avLst/>
        </a:prstGeom>
        <a:gradFill rotWithShape="0">
          <a:gsLst>
            <a:gs pos="0">
              <a:schemeClr val="accent4">
                <a:hueOff val="766681"/>
                <a:satOff val="0"/>
                <a:lumOff val="-11765"/>
                <a:alphaOff val="0"/>
                <a:tint val="98000"/>
                <a:lumMod val="114000"/>
              </a:schemeClr>
            </a:gs>
            <a:gs pos="100000">
              <a:schemeClr val="accent4">
                <a:hueOff val="766681"/>
                <a:satOff val="0"/>
                <a:lumOff val="-1176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000" kern="1200"/>
        </a:p>
      </dsp:txBody>
      <dsp:txXfrm>
        <a:off x="5007593" y="847777"/>
        <a:ext cx="458993" cy="146897"/>
      </dsp:txXfrm>
    </dsp:sp>
    <dsp:sp modelId="{696F92B1-85A2-40DF-8688-BE3E510C4C78}">
      <dsp:nvSpPr>
        <dsp:cNvPr id="0" name=""/>
        <dsp:cNvSpPr/>
      </dsp:nvSpPr>
      <dsp:spPr>
        <a:xfrm>
          <a:off x="5636811" y="382807"/>
          <a:ext cx="1076836" cy="1076836"/>
        </a:xfrm>
        <a:prstGeom prst="ellipse">
          <a:avLst/>
        </a:prstGeom>
        <a:gradFill rotWithShape="0">
          <a:gsLst>
            <a:gs pos="0">
              <a:schemeClr val="accent4">
                <a:hueOff val="862517"/>
                <a:satOff val="0"/>
                <a:lumOff val="-13235"/>
                <a:alphaOff val="0"/>
                <a:tint val="98000"/>
                <a:lumMod val="114000"/>
              </a:schemeClr>
            </a:gs>
            <a:gs pos="100000">
              <a:schemeClr val="accent4">
                <a:hueOff val="862517"/>
                <a:satOff val="0"/>
                <a:lumOff val="-1323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dirty="0" smtClean="0"/>
            <a:t>Write</a:t>
          </a:r>
          <a:br>
            <a:rPr lang="it-IT" sz="1900" kern="1200" dirty="0" smtClean="0"/>
          </a:br>
          <a:r>
            <a:rPr lang="it-IT" sz="1900" kern="1200" dirty="0" smtClean="0"/>
            <a:t>50</a:t>
          </a:r>
          <a:endParaRPr lang="it-IT" sz="1900" kern="1200" dirty="0"/>
        </a:p>
      </dsp:txBody>
      <dsp:txXfrm>
        <a:off x="5794510" y="540506"/>
        <a:ext cx="761438" cy="761438"/>
      </dsp:txXfrm>
    </dsp:sp>
    <dsp:sp modelId="{233BBB90-C8B8-4089-B450-455393E86AF0}">
      <dsp:nvSpPr>
        <dsp:cNvPr id="0" name=""/>
        <dsp:cNvSpPr/>
      </dsp:nvSpPr>
      <dsp:spPr>
        <a:xfrm>
          <a:off x="6801087" y="608943"/>
          <a:ext cx="624565" cy="624565"/>
        </a:xfrm>
        <a:prstGeom prst="mathEqual">
          <a:avLst/>
        </a:prstGeom>
        <a:gradFill rotWithShape="0">
          <a:gsLst>
            <a:gs pos="0">
              <a:schemeClr val="accent4">
                <a:hueOff val="1150022"/>
                <a:satOff val="0"/>
                <a:lumOff val="-17647"/>
                <a:alphaOff val="0"/>
                <a:tint val="98000"/>
                <a:lumMod val="114000"/>
              </a:schemeClr>
            </a:gs>
            <a:gs pos="100000">
              <a:schemeClr val="accent4">
                <a:hueOff val="1150022"/>
                <a:satOff val="0"/>
                <a:lumOff val="-1764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700" kern="1200"/>
        </a:p>
      </dsp:txBody>
      <dsp:txXfrm>
        <a:off x="6883873" y="737603"/>
        <a:ext cx="458993" cy="367245"/>
      </dsp:txXfrm>
    </dsp:sp>
    <dsp:sp modelId="{140B396F-EE39-49A6-A239-178AEF4F7CE7}">
      <dsp:nvSpPr>
        <dsp:cNvPr id="0" name=""/>
        <dsp:cNvSpPr/>
      </dsp:nvSpPr>
      <dsp:spPr>
        <a:xfrm>
          <a:off x="7513091" y="382807"/>
          <a:ext cx="1076836" cy="1076836"/>
        </a:xfrm>
        <a:prstGeom prst="ellipse">
          <a:avLst/>
        </a:prstGeom>
        <a:gradFill rotWithShape="0">
          <a:gsLst>
            <a:gs pos="0">
              <a:schemeClr val="accent4">
                <a:hueOff val="1150022"/>
                <a:satOff val="0"/>
                <a:lumOff val="-17647"/>
                <a:alphaOff val="0"/>
                <a:tint val="98000"/>
                <a:lumMod val="114000"/>
              </a:schemeClr>
            </a:gs>
            <a:gs pos="100000">
              <a:schemeClr val="accent4">
                <a:hueOff val="1150022"/>
                <a:satOff val="0"/>
                <a:lumOff val="-1764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900" kern="1200" dirty="0" smtClean="0"/>
            <a:t>Totale</a:t>
          </a:r>
          <a:br>
            <a:rPr lang="it-IT" sz="1900" kern="1200" dirty="0" smtClean="0"/>
          </a:br>
          <a:r>
            <a:rPr lang="it-IT" sz="1900" kern="1200" dirty="0" smtClean="0"/>
            <a:t>319</a:t>
          </a:r>
          <a:endParaRPr lang="it-IT" sz="1900" kern="1200" dirty="0"/>
        </a:p>
      </dsp:txBody>
      <dsp:txXfrm>
        <a:off x="7670790" y="540506"/>
        <a:ext cx="761438" cy="7614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F1F27-7FE5-44B3-A7B2-F2C2B89C20C6}">
      <dsp:nvSpPr>
        <dsp:cNvPr id="0" name=""/>
        <dsp:cNvSpPr/>
      </dsp:nvSpPr>
      <dsp:spPr>
        <a:xfrm>
          <a:off x="0" y="191298"/>
          <a:ext cx="7515760" cy="69556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Meeting Schedulati Saltati</a:t>
          </a:r>
          <a:endParaRPr lang="it-IT" sz="2900" kern="1200" dirty="0"/>
        </a:p>
      </dsp:txBody>
      <dsp:txXfrm>
        <a:off x="33955" y="225253"/>
        <a:ext cx="7447850" cy="627655"/>
      </dsp:txXfrm>
    </dsp:sp>
    <dsp:sp modelId="{35EB71FA-6B54-4185-937B-09CEB06A1DC5}">
      <dsp:nvSpPr>
        <dsp:cNvPr id="0" name=""/>
        <dsp:cNvSpPr/>
      </dsp:nvSpPr>
      <dsp:spPr>
        <a:xfrm>
          <a:off x="0" y="886863"/>
          <a:ext cx="751576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25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300" kern="1200" dirty="0" smtClean="0"/>
            <a:t>In tre occasioni</a:t>
          </a:r>
          <a:endParaRPr lang="it-IT" sz="2300" kern="1200" dirty="0"/>
        </a:p>
      </dsp:txBody>
      <dsp:txXfrm>
        <a:off x="0" y="886863"/>
        <a:ext cx="7515760" cy="480240"/>
      </dsp:txXfrm>
    </dsp:sp>
    <dsp:sp modelId="{CAD48E59-F03E-4499-89D0-57B65A7FAF51}">
      <dsp:nvSpPr>
        <dsp:cNvPr id="0" name=""/>
        <dsp:cNvSpPr/>
      </dsp:nvSpPr>
      <dsp:spPr>
        <a:xfrm>
          <a:off x="0" y="1367103"/>
          <a:ext cx="7515760" cy="695565"/>
        </a:xfrm>
        <a:prstGeom prst="roundRect">
          <a:avLst/>
        </a:prstGeom>
        <a:gradFill rotWithShape="0">
          <a:gsLst>
            <a:gs pos="0">
              <a:schemeClr val="accent4">
                <a:hueOff val="575011"/>
                <a:satOff val="0"/>
                <a:lumOff val="-8824"/>
                <a:alphaOff val="0"/>
                <a:tint val="98000"/>
                <a:lumMod val="114000"/>
              </a:schemeClr>
            </a:gs>
            <a:gs pos="100000">
              <a:schemeClr val="accent4">
                <a:hueOff val="575011"/>
                <a:satOff val="0"/>
                <a:lumOff val="-882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Ritardo Nella Consegna Dei Task</a:t>
          </a:r>
          <a:endParaRPr lang="it-IT" sz="2900" kern="1200" dirty="0"/>
        </a:p>
      </dsp:txBody>
      <dsp:txXfrm>
        <a:off x="33955" y="1401058"/>
        <a:ext cx="7447850" cy="627655"/>
      </dsp:txXfrm>
    </dsp:sp>
    <dsp:sp modelId="{6B8CC2ED-87E8-4598-B56E-B34DEDDD1E5D}">
      <dsp:nvSpPr>
        <dsp:cNvPr id="0" name=""/>
        <dsp:cNvSpPr/>
      </dsp:nvSpPr>
      <dsp:spPr>
        <a:xfrm>
          <a:off x="0" y="2062668"/>
          <a:ext cx="751576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25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300" kern="1200" dirty="0" smtClean="0"/>
            <a:t>Visti sui diagrammi GANTT</a:t>
          </a:r>
          <a:endParaRPr lang="it-IT" sz="2300" kern="1200" dirty="0"/>
        </a:p>
      </dsp:txBody>
      <dsp:txXfrm>
        <a:off x="0" y="2062668"/>
        <a:ext cx="7515760" cy="480240"/>
      </dsp:txXfrm>
    </dsp:sp>
    <dsp:sp modelId="{0E13AF88-75FA-4FC7-981C-DEE734741257}">
      <dsp:nvSpPr>
        <dsp:cNvPr id="0" name=""/>
        <dsp:cNvSpPr/>
      </dsp:nvSpPr>
      <dsp:spPr>
        <a:xfrm>
          <a:off x="0" y="2542908"/>
          <a:ext cx="7515760" cy="695565"/>
        </a:xfrm>
        <a:prstGeom prst="roundRect">
          <a:avLst/>
        </a:prstGeom>
        <a:gradFill rotWithShape="0">
          <a:gsLst>
            <a:gs pos="0">
              <a:schemeClr val="accent4">
                <a:hueOff val="1150022"/>
                <a:satOff val="0"/>
                <a:lumOff val="-17647"/>
                <a:alphaOff val="0"/>
                <a:tint val="98000"/>
                <a:lumMod val="114000"/>
              </a:schemeClr>
            </a:gs>
            <a:gs pos="100000">
              <a:schemeClr val="accent4">
                <a:hueOff val="1150022"/>
                <a:satOff val="0"/>
                <a:lumOff val="-17647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900" kern="1200" dirty="0" smtClean="0"/>
            <a:t>Poca Conoscenza Dominio Applicativo</a:t>
          </a:r>
          <a:endParaRPr lang="it-IT" sz="2900" kern="1200" dirty="0"/>
        </a:p>
      </dsp:txBody>
      <dsp:txXfrm>
        <a:off x="33955" y="2576863"/>
        <a:ext cx="7447850" cy="627655"/>
      </dsp:txXfrm>
    </dsp:sp>
    <dsp:sp modelId="{56A4950A-034E-43FE-A68B-242143B78AD0}">
      <dsp:nvSpPr>
        <dsp:cNvPr id="0" name=""/>
        <dsp:cNvSpPr/>
      </dsp:nvSpPr>
      <dsp:spPr>
        <a:xfrm>
          <a:off x="0" y="3238473"/>
          <a:ext cx="751576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625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300" kern="1200" dirty="0" smtClean="0"/>
            <a:t>Soprattutto nella prima fase </a:t>
          </a:r>
          <a:endParaRPr lang="it-IT" sz="2300" kern="1200" dirty="0"/>
        </a:p>
      </dsp:txBody>
      <dsp:txXfrm>
        <a:off x="0" y="3238473"/>
        <a:ext cx="7515760" cy="48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EC23A8-3759-4014-9669-483CA45A27EB}">
      <dsp:nvSpPr>
        <dsp:cNvPr id="0" name=""/>
        <dsp:cNvSpPr/>
      </dsp:nvSpPr>
      <dsp:spPr>
        <a:xfrm rot="5400000">
          <a:off x="4400943" y="120404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600" kern="1200" dirty="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4758384" y="282277"/>
        <a:ext cx="1067203" cy="1226670"/>
      </dsp:txXfrm>
    </dsp:sp>
    <dsp:sp modelId="{C4B05EFC-CA4D-4E2F-84D3-852910FC9E5E}">
      <dsp:nvSpPr>
        <dsp:cNvPr id="0" name=""/>
        <dsp:cNvSpPr/>
      </dsp:nvSpPr>
      <dsp:spPr>
        <a:xfrm>
          <a:off x="2911304" y="4282949"/>
          <a:ext cx="1988808" cy="1069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B5F5D-DFCF-447A-86C2-2EB775E4E51C}">
      <dsp:nvSpPr>
        <dsp:cNvPr id="0" name=""/>
        <dsp:cNvSpPr/>
      </dsp:nvSpPr>
      <dsp:spPr>
        <a:xfrm rot="5400000">
          <a:off x="2726494" y="120404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600" kern="120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3083935" y="282277"/>
        <a:ext cx="1067203" cy="1226670"/>
      </dsp:txXfrm>
    </dsp:sp>
    <dsp:sp modelId="{C605762A-6D4D-4894-9ED2-E33E89E9A852}">
      <dsp:nvSpPr>
        <dsp:cNvPr id="0" name=""/>
        <dsp:cNvSpPr/>
      </dsp:nvSpPr>
      <dsp:spPr>
        <a:xfrm rot="5400000">
          <a:off x="3560511" y="1633040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600" kern="1200" dirty="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3917952" y="1794913"/>
        <a:ext cx="1067203" cy="1226670"/>
      </dsp:txXfrm>
    </dsp:sp>
    <dsp:sp modelId="{1FE65AA3-3AEB-4BD5-B2B6-95A8FDCC978C}">
      <dsp:nvSpPr>
        <dsp:cNvPr id="0" name=""/>
        <dsp:cNvSpPr/>
      </dsp:nvSpPr>
      <dsp:spPr>
        <a:xfrm>
          <a:off x="1687537" y="1873621"/>
          <a:ext cx="1924653" cy="1069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1128C-4D6B-467C-A1E9-26D03AF24D4D}">
      <dsp:nvSpPr>
        <dsp:cNvPr id="0" name=""/>
        <dsp:cNvSpPr/>
      </dsp:nvSpPr>
      <dsp:spPr>
        <a:xfrm rot="5400000">
          <a:off x="5234959" y="1633040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600" kern="120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5592400" y="1794913"/>
        <a:ext cx="1067203" cy="1226670"/>
      </dsp:txXfrm>
    </dsp:sp>
    <dsp:sp modelId="{EB641ADC-6004-432C-B9C1-6CB98B34DCE3}">
      <dsp:nvSpPr>
        <dsp:cNvPr id="0" name=""/>
        <dsp:cNvSpPr/>
      </dsp:nvSpPr>
      <dsp:spPr>
        <a:xfrm rot="5400000">
          <a:off x="6906647" y="1642253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600" kern="120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7264088" y="1804126"/>
        <a:ext cx="1067203" cy="1226670"/>
      </dsp:txXfrm>
    </dsp:sp>
    <dsp:sp modelId="{F0F7C816-5E5D-4944-A779-AA576FEA4ADC}">
      <dsp:nvSpPr>
        <dsp:cNvPr id="0" name=""/>
        <dsp:cNvSpPr/>
      </dsp:nvSpPr>
      <dsp:spPr>
        <a:xfrm>
          <a:off x="6114241" y="3386257"/>
          <a:ext cx="1988808" cy="1069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2A0370-685D-454C-A233-78E432FC7B9C}">
      <dsp:nvSpPr>
        <dsp:cNvPr id="0" name=""/>
        <dsp:cNvSpPr/>
      </dsp:nvSpPr>
      <dsp:spPr>
        <a:xfrm rot="5400000">
          <a:off x="1854943" y="1620476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600" kern="120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2212384" y="1782349"/>
        <a:ext cx="1067203" cy="1226670"/>
      </dsp:txXfrm>
    </dsp:sp>
    <dsp:sp modelId="{577A5266-46A3-445A-A367-C53C2BDD8866}">
      <dsp:nvSpPr>
        <dsp:cNvPr id="0" name=""/>
        <dsp:cNvSpPr/>
      </dsp:nvSpPr>
      <dsp:spPr>
        <a:xfrm rot="5400000">
          <a:off x="1033023" y="115835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600" kern="1200" dirty="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1390464" y="277708"/>
        <a:ext cx="1067203" cy="1226670"/>
      </dsp:txXfrm>
    </dsp:sp>
    <dsp:sp modelId="{7A890A7B-E642-4C87-BCF1-3172BE9EEBA6}">
      <dsp:nvSpPr>
        <dsp:cNvPr id="0" name=""/>
        <dsp:cNvSpPr/>
      </dsp:nvSpPr>
      <dsp:spPr>
        <a:xfrm>
          <a:off x="1687537" y="4898892"/>
          <a:ext cx="1924653" cy="1069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232CF1-5300-4EC4-BD13-7181886438D4}">
      <dsp:nvSpPr>
        <dsp:cNvPr id="0" name=""/>
        <dsp:cNvSpPr/>
      </dsp:nvSpPr>
      <dsp:spPr>
        <a:xfrm rot="5400000">
          <a:off x="6084711" y="115835"/>
          <a:ext cx="1782086" cy="1550415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8"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600" kern="1200">
            <a:solidFill>
              <a:sysClr val="window" lastClr="FFFFFF"/>
            </a:solidFill>
            <a:latin typeface="Gill Sans MT" panose="020B0502020104020203"/>
            <a:ea typeface="+mn-ea"/>
            <a:cs typeface="+mn-cs"/>
          </a:endParaRPr>
        </a:p>
      </dsp:txBody>
      <dsp:txXfrm rot="-5400000">
        <a:off x="6442152" y="277708"/>
        <a:ext cx="1067203" cy="12266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69D32-EC5D-4070-859E-35894B3D3531}">
      <dsp:nvSpPr>
        <dsp:cNvPr id="0" name=""/>
        <dsp:cNvSpPr/>
      </dsp:nvSpPr>
      <dsp:spPr>
        <a:xfrm>
          <a:off x="0" y="34207"/>
          <a:ext cx="8646720" cy="57563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400" kern="1200" dirty="0" smtClean="0">
              <a:solidFill>
                <a:schemeClr val="tx1"/>
              </a:solidFill>
            </a:rPr>
            <a:t>Alto entusiasmo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28100" y="62307"/>
        <a:ext cx="8590520" cy="519439"/>
      </dsp:txXfrm>
    </dsp:sp>
    <dsp:sp modelId="{82A12FB9-86FA-4F9B-AE7C-ABA361860DD6}">
      <dsp:nvSpPr>
        <dsp:cNvPr id="0" name=""/>
        <dsp:cNvSpPr/>
      </dsp:nvSpPr>
      <dsp:spPr>
        <a:xfrm>
          <a:off x="0" y="678967"/>
          <a:ext cx="8646720" cy="57563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400" kern="1200" dirty="0" smtClean="0">
              <a:solidFill>
                <a:schemeClr val="tx1"/>
              </a:solidFill>
            </a:rPr>
            <a:t>Grande sacrificio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28100" y="707067"/>
        <a:ext cx="8590520" cy="519439"/>
      </dsp:txXfrm>
    </dsp:sp>
    <dsp:sp modelId="{43CD75AA-3D75-436C-9CB8-35C6BB0695F4}">
      <dsp:nvSpPr>
        <dsp:cNvPr id="0" name=""/>
        <dsp:cNvSpPr/>
      </dsp:nvSpPr>
      <dsp:spPr>
        <a:xfrm>
          <a:off x="0" y="1323727"/>
          <a:ext cx="8646720" cy="57563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400" kern="1200" dirty="0" smtClean="0">
              <a:solidFill>
                <a:schemeClr val="tx1"/>
              </a:solidFill>
            </a:rPr>
            <a:t>Partecipazione e interazione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28100" y="1351827"/>
        <a:ext cx="859052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4E199-AC4C-46A9-80E9-74D95BB64499}" type="datetimeFigureOut">
              <a:rPr lang="it-IT" smtClean="0"/>
              <a:t>17/01/2014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B1B15-D844-4B9E-97DD-1EB1F78CCD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0773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59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170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09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68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9496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80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199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98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72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29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06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448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38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445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25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17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7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1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1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90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3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913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7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31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0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0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1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9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21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1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2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1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8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gif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86735" y="2362204"/>
            <a:ext cx="8573729" cy="2066842"/>
          </a:xfrm>
        </p:spPr>
        <p:txBody>
          <a:bodyPr/>
          <a:lstStyle/>
          <a:p>
            <a:pPr algn="ctr"/>
            <a:r>
              <a:rPr lang="it-IT" sz="6000" dirty="0" smtClean="0"/>
              <a:t/>
            </a:r>
            <a:br>
              <a:rPr lang="it-IT" sz="6000" dirty="0" smtClean="0"/>
            </a:br>
            <a:r>
              <a:rPr lang="it-IT" sz="6000" dirty="0" smtClean="0"/>
              <a:t>Post </a:t>
            </a:r>
            <a:r>
              <a:rPr lang="it-IT" sz="6000" dirty="0" err="1" smtClean="0"/>
              <a:t>Mortem</a:t>
            </a:r>
            <a:r>
              <a:rPr lang="it-IT" sz="6000" dirty="0" smtClean="0"/>
              <a:t> </a:t>
            </a:r>
            <a:r>
              <a:rPr lang="it-IT" sz="6000" dirty="0" err="1" smtClean="0"/>
              <a:t>Review</a:t>
            </a:r>
            <a:endParaRPr lang="it-IT" sz="60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319237" y="5953038"/>
            <a:ext cx="4502477" cy="272146"/>
          </a:xfrm>
        </p:spPr>
        <p:txBody>
          <a:bodyPr anchor="b">
            <a:normAutofit fontScale="85000" lnSpcReduction="20000"/>
          </a:bodyPr>
          <a:lstStyle/>
          <a:p>
            <a:r>
              <a:rPr lang="it-IT" sz="1600" dirty="0" smtClean="0">
                <a:solidFill>
                  <a:schemeClr val="accent1"/>
                </a:solidFill>
              </a:rPr>
              <a:t>Gestione dei progetti software </a:t>
            </a:r>
            <a:r>
              <a:rPr lang="it-IT" sz="1600" dirty="0" err="1" smtClean="0">
                <a:solidFill>
                  <a:schemeClr val="accent1"/>
                </a:solidFill>
              </a:rPr>
              <a:t>a.a</a:t>
            </a:r>
            <a:r>
              <a:rPr lang="it-IT" sz="1600" dirty="0" smtClean="0">
                <a:solidFill>
                  <a:schemeClr val="accent1"/>
                </a:solidFill>
              </a:rPr>
              <a:t>. 2013/2014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74" y="0"/>
            <a:ext cx="2090057" cy="2090057"/>
          </a:xfrm>
          <a:prstGeom prst="rect">
            <a:avLst/>
          </a:prstGeom>
        </p:spPr>
      </p:pic>
      <p:sp>
        <p:nvSpPr>
          <p:cNvPr id="5" name="Sottotitolo 2"/>
          <p:cNvSpPr txBox="1">
            <a:spLocks/>
          </p:cNvSpPr>
          <p:nvPr/>
        </p:nvSpPr>
        <p:spPr>
          <a:xfrm>
            <a:off x="7259247" y="5953038"/>
            <a:ext cx="1884753" cy="861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rgbClr val="C00000"/>
                </a:solidFill>
              </a:rPr>
              <a:t>Anna Feola</a:t>
            </a: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215717" y="5953038"/>
            <a:ext cx="1884753" cy="861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>
                <a:solidFill>
                  <a:srgbClr val="C00000"/>
                </a:solidFill>
              </a:rPr>
              <a:t>17/01/2014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70" y="4797391"/>
            <a:ext cx="4939682" cy="7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1" y="2831028"/>
            <a:ext cx="1887492" cy="244376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98" y="3155481"/>
            <a:ext cx="1887455" cy="2443718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7527445"/>
              </p:ext>
            </p:extLst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Davide Scarano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5h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Manuale Utente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52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544345"/>
              </p:ext>
            </p:extLst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468803"/>
            <a:ext cx="3657600" cy="1389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Antonio de Piano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Giuseppe Sabato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175h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Codice sorgente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  <p:grpSp>
        <p:nvGrpSpPr>
          <p:cNvPr id="18" name="Gruppo 17"/>
          <p:cNvGrpSpPr/>
          <p:nvPr/>
        </p:nvGrpSpPr>
        <p:grpSpPr>
          <a:xfrm>
            <a:off x="258894" y="1186864"/>
            <a:ext cx="3814348" cy="4255952"/>
            <a:chOff x="258894" y="1186864"/>
            <a:chExt cx="3814348" cy="4255952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94" y="1186864"/>
              <a:ext cx="1865136" cy="2621943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2" y="1414323"/>
              <a:ext cx="1873407" cy="2630214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3" y="1637647"/>
              <a:ext cx="1856864" cy="2634349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52" y="1902404"/>
              <a:ext cx="1865136" cy="2638484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80" y="2164013"/>
              <a:ext cx="1877138" cy="2651302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40" y="2468178"/>
              <a:ext cx="1887492" cy="2443765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2763603"/>
              <a:ext cx="1887455" cy="2443718"/>
            </a:xfrm>
            <a:prstGeom prst="rect">
              <a:avLst/>
            </a:prstGeom>
          </p:spPr>
        </p:pic>
        <p:grpSp>
          <p:nvGrpSpPr>
            <p:cNvPr id="17" name="Gruppo 16"/>
            <p:cNvGrpSpPr/>
            <p:nvPr/>
          </p:nvGrpSpPr>
          <p:grpSpPr>
            <a:xfrm>
              <a:off x="2123334" y="3111822"/>
              <a:ext cx="1949908" cy="2330994"/>
              <a:chOff x="2503055" y="3517631"/>
              <a:chExt cx="1949908" cy="2330994"/>
            </a:xfrm>
          </p:grpSpPr>
          <p:pic>
            <p:nvPicPr>
              <p:cNvPr id="13" name="Immagine 1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055" y="4015711"/>
                <a:ext cx="1949908" cy="1832914"/>
              </a:xfrm>
              <a:prstGeom prst="rect">
                <a:avLst/>
              </a:prstGeom>
              <a:noFill/>
            </p:spPr>
          </p:pic>
          <p:pic>
            <p:nvPicPr>
              <p:cNvPr id="3" name="Immagine 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329">
                <a:off x="3528608" y="3517631"/>
                <a:ext cx="754348" cy="99983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2621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204563" cy="1400530"/>
          </a:xfrm>
        </p:spPr>
        <p:txBody>
          <a:bodyPr/>
          <a:lstStyle/>
          <a:p>
            <a:r>
              <a:rPr lang="it-IT" dirty="0" smtClean="0"/>
              <a:t>Deliverables Management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72" y="1368338"/>
            <a:ext cx="1902040" cy="2601809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51" y="1377252"/>
            <a:ext cx="1866975" cy="260454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9" y="1368338"/>
            <a:ext cx="1902040" cy="261345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3" y="1368338"/>
            <a:ext cx="1854445" cy="2613454"/>
          </a:xfrm>
          <a:prstGeom prst="rect">
            <a:avLst/>
          </a:prstGeom>
        </p:spPr>
      </p:pic>
      <p:sp>
        <p:nvSpPr>
          <p:cNvPr id="9" name="Segnaposto contenuto 2"/>
          <p:cNvSpPr txBox="1">
            <a:spLocks/>
          </p:cNvSpPr>
          <p:nvPr/>
        </p:nvSpPr>
        <p:spPr>
          <a:xfrm>
            <a:off x="374803" y="4398151"/>
            <a:ext cx="8421309" cy="245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2800" dirty="0" smtClean="0"/>
              <a:t>SPMP ver 3.0</a:t>
            </a:r>
            <a:endParaRPr lang="it-IT" sz="2800" dirty="0"/>
          </a:p>
          <a:p>
            <a:r>
              <a:rPr lang="it-IT" sz="2800" dirty="0" smtClean="0"/>
              <a:t>SQAP </a:t>
            </a:r>
            <a:r>
              <a:rPr lang="it-IT" sz="2800" dirty="0"/>
              <a:t>ver </a:t>
            </a:r>
            <a:r>
              <a:rPr lang="it-IT" sz="2800" dirty="0" smtClean="0"/>
              <a:t>1.0</a:t>
            </a:r>
          </a:p>
          <a:p>
            <a:r>
              <a:rPr lang="it-IT" sz="2800" dirty="0" smtClean="0"/>
              <a:t>QR ver 1.0</a:t>
            </a:r>
          </a:p>
          <a:p>
            <a:r>
              <a:rPr lang="it-IT" sz="2800" dirty="0" smtClean="0"/>
              <a:t>MR ver 1.0</a:t>
            </a:r>
            <a:endParaRPr lang="it-IT" sz="2800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8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10716" y="5769970"/>
            <a:ext cx="6711654" cy="965206"/>
          </a:xfrm>
        </p:spPr>
        <p:txBody>
          <a:bodyPr/>
          <a:lstStyle/>
          <a:p>
            <a:r>
              <a:rPr lang="it-IT" dirty="0" smtClean="0"/>
              <a:t>Sistema implementato e testato per circa il 55%</a:t>
            </a:r>
          </a:p>
          <a:p>
            <a:r>
              <a:rPr lang="it-IT" dirty="0" smtClean="0"/>
              <a:t>Data di consegna rispettata</a:t>
            </a:r>
          </a:p>
          <a:p>
            <a:endParaRPr lang="it-IT" dirty="0"/>
          </a:p>
        </p:txBody>
      </p:sp>
      <p:grpSp>
        <p:nvGrpSpPr>
          <p:cNvPr id="17" name="Gruppo 16"/>
          <p:cNvGrpSpPr/>
          <p:nvPr/>
        </p:nvGrpSpPr>
        <p:grpSpPr>
          <a:xfrm>
            <a:off x="2722301" y="1211357"/>
            <a:ext cx="2837551" cy="3607781"/>
            <a:chOff x="3152267" y="1257144"/>
            <a:chExt cx="2837551" cy="3607781"/>
          </a:xfrm>
        </p:grpSpPr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267" y="1257144"/>
              <a:ext cx="1854445" cy="2613454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4876" y="1590511"/>
              <a:ext cx="1866975" cy="2604540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291" y="1914964"/>
              <a:ext cx="1902040" cy="2613454"/>
            </a:xfrm>
            <a:prstGeom prst="rect">
              <a:avLst/>
            </a:prstGeom>
          </p:spPr>
        </p:pic>
        <p:pic>
          <p:nvPicPr>
            <p:cNvPr id="12" name="Segnaposto contenuto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778" y="2263116"/>
              <a:ext cx="1902040" cy="2601809"/>
            </a:xfrm>
            <a:prstGeom prst="rect">
              <a:avLst/>
            </a:prstGeom>
          </p:spPr>
        </p:pic>
      </p:grpSp>
      <p:sp>
        <p:nvSpPr>
          <p:cNvPr id="11" name="Segnaposto contenuto 2"/>
          <p:cNvSpPr txBox="1">
            <a:spLocks/>
          </p:cNvSpPr>
          <p:nvPr/>
        </p:nvSpPr>
        <p:spPr>
          <a:xfrm>
            <a:off x="5773120" y="2364064"/>
            <a:ext cx="3091313" cy="225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it-IT" sz="6600" dirty="0" smtClean="0">
                <a:solidFill>
                  <a:srgbClr val="C00000"/>
                </a:solidFill>
              </a:rPr>
              <a:t>391ore </a:t>
            </a:r>
            <a:r>
              <a:rPr lang="it-IT" sz="6600" dirty="0" err="1" smtClean="0">
                <a:solidFill>
                  <a:srgbClr val="C00000"/>
                </a:solidFill>
              </a:rPr>
              <a:t>TMs</a:t>
            </a:r>
            <a:endParaRPr lang="it-IT" sz="6600" dirty="0" smtClean="0">
              <a:solidFill>
                <a:srgbClr val="C00000"/>
              </a:solidFill>
            </a:endParaRPr>
          </a:p>
          <a:p>
            <a:endParaRPr lang="it-IT" sz="2800" dirty="0">
              <a:solidFill>
                <a:schemeClr val="accent1"/>
              </a:solidFill>
            </a:endParaRPr>
          </a:p>
        </p:txBody>
      </p:sp>
      <p:grpSp>
        <p:nvGrpSpPr>
          <p:cNvPr id="20" name="Gruppo 19"/>
          <p:cNvGrpSpPr/>
          <p:nvPr/>
        </p:nvGrpSpPr>
        <p:grpSpPr>
          <a:xfrm>
            <a:off x="254606" y="1187592"/>
            <a:ext cx="3814348" cy="4255952"/>
            <a:chOff x="258894" y="1186864"/>
            <a:chExt cx="3814348" cy="4255952"/>
          </a:xfrm>
        </p:grpSpPr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94" y="1186864"/>
              <a:ext cx="1865136" cy="2621943"/>
            </a:xfrm>
            <a:prstGeom prst="rect">
              <a:avLst/>
            </a:prstGeom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2" y="1414323"/>
              <a:ext cx="1873407" cy="2630214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3" y="1637647"/>
              <a:ext cx="1856864" cy="2634349"/>
            </a:xfrm>
            <a:prstGeom prst="rect">
              <a:avLst/>
            </a:prstGeom>
          </p:spPr>
        </p:pic>
        <p:pic>
          <p:nvPicPr>
            <p:cNvPr id="24" name="Immagine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52" y="1902404"/>
              <a:ext cx="1865136" cy="2638484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80" y="2164013"/>
              <a:ext cx="1877138" cy="2651302"/>
            </a:xfrm>
            <a:prstGeom prst="rect">
              <a:avLst/>
            </a:prstGeom>
          </p:spPr>
        </p:pic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40" y="2468178"/>
              <a:ext cx="1887492" cy="2443765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2763603"/>
              <a:ext cx="1887455" cy="2443718"/>
            </a:xfrm>
            <a:prstGeom prst="rect">
              <a:avLst/>
            </a:prstGeom>
          </p:spPr>
        </p:pic>
        <p:grpSp>
          <p:nvGrpSpPr>
            <p:cNvPr id="28" name="Gruppo 27"/>
            <p:cNvGrpSpPr/>
            <p:nvPr/>
          </p:nvGrpSpPr>
          <p:grpSpPr>
            <a:xfrm>
              <a:off x="2123334" y="3111822"/>
              <a:ext cx="1949908" cy="2330994"/>
              <a:chOff x="2503055" y="3517631"/>
              <a:chExt cx="1949908" cy="2330994"/>
            </a:xfrm>
          </p:grpSpPr>
          <p:pic>
            <p:nvPicPr>
              <p:cNvPr id="29" name="Immagine 2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055" y="4015711"/>
                <a:ext cx="1949908" cy="1832914"/>
              </a:xfrm>
              <a:prstGeom prst="rect">
                <a:avLst/>
              </a:prstGeom>
              <a:noFill/>
            </p:spPr>
          </p:pic>
          <p:pic>
            <p:nvPicPr>
              <p:cNvPr id="30" name="Immagine 2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329">
                <a:off x="3528608" y="3517631"/>
                <a:ext cx="754348" cy="99983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1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Earned</a:t>
            </a:r>
            <a:r>
              <a:rPr lang="it-IT" dirty="0" smtClean="0"/>
              <a:t> Value</a:t>
            </a:r>
            <a:endParaRPr lang="it-IT" dirty="0"/>
          </a:p>
        </p:txBody>
      </p:sp>
      <p:graphicFrame>
        <p:nvGraphicFramePr>
          <p:cNvPr id="4" name="Chart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733859"/>
              </p:ext>
            </p:extLst>
          </p:nvPr>
        </p:nvGraphicFramePr>
        <p:xfrm>
          <a:off x="827088" y="2008909"/>
          <a:ext cx="7305530" cy="4239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099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Indice delle performance</a:t>
            </a:r>
            <a:endParaRPr lang="it-IT" dirty="0"/>
          </a:p>
        </p:txBody>
      </p:sp>
      <p:graphicFrame>
        <p:nvGraphicFramePr>
          <p:cNvPr id="6" name="Chart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062865"/>
              </p:ext>
            </p:extLst>
          </p:nvPr>
        </p:nvGraphicFramePr>
        <p:xfrm>
          <a:off x="827088" y="2052638"/>
          <a:ext cx="730553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28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Fasi di progetto</a:t>
            </a:r>
            <a:endParaRPr lang="it-IT" dirty="0"/>
          </a:p>
        </p:txBody>
      </p:sp>
      <p:grpSp>
        <p:nvGrpSpPr>
          <p:cNvPr id="28" name="Gruppo 27"/>
          <p:cNvGrpSpPr/>
          <p:nvPr/>
        </p:nvGrpSpPr>
        <p:grpSpPr>
          <a:xfrm>
            <a:off x="311100" y="1853247"/>
            <a:ext cx="8647277" cy="3162535"/>
            <a:chOff x="238529" y="2442834"/>
            <a:chExt cx="8647277" cy="2522246"/>
          </a:xfrm>
        </p:grpSpPr>
        <p:sp>
          <p:nvSpPr>
            <p:cNvPr id="29" name="Corda 28"/>
            <p:cNvSpPr/>
            <p:nvPr/>
          </p:nvSpPr>
          <p:spPr>
            <a:xfrm>
              <a:off x="238529" y="2447613"/>
              <a:ext cx="716157" cy="588275"/>
            </a:xfrm>
            <a:prstGeom prst="chord">
              <a:avLst>
                <a:gd name="adj1" fmla="val 4800000"/>
                <a:gd name="adj2" fmla="val 1680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orta 29"/>
            <p:cNvSpPr/>
            <p:nvPr/>
          </p:nvSpPr>
          <p:spPr>
            <a:xfrm>
              <a:off x="312372" y="2518883"/>
              <a:ext cx="568472" cy="470340"/>
            </a:xfrm>
            <a:prstGeom prst="pie">
              <a:avLst>
                <a:gd name="adj1" fmla="val 14040000"/>
                <a:gd name="adj2" fmla="val 162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igura a mano libera 30"/>
            <p:cNvSpPr/>
            <p:nvPr/>
          </p:nvSpPr>
          <p:spPr>
            <a:xfrm rot="16200000">
              <a:off x="-399816" y="3903488"/>
              <a:ext cx="1751292" cy="362336"/>
            </a:xfrm>
            <a:custGeom>
              <a:avLst/>
              <a:gdLst>
                <a:gd name="connsiteX0" fmla="*/ 0 w 1751292"/>
                <a:gd name="connsiteY0" fmla="*/ 0 h 362336"/>
                <a:gd name="connsiteX1" fmla="*/ 1751292 w 1751292"/>
                <a:gd name="connsiteY1" fmla="*/ 0 h 362336"/>
                <a:gd name="connsiteX2" fmla="*/ 1751292 w 1751292"/>
                <a:gd name="connsiteY2" fmla="*/ 362336 h 362336"/>
                <a:gd name="connsiteX3" fmla="*/ 0 w 1751292"/>
                <a:gd name="connsiteY3" fmla="*/ 362336 h 362336"/>
                <a:gd name="connsiteX4" fmla="*/ 0 w 1751292"/>
                <a:gd name="connsiteY4" fmla="*/ 0 h 3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292" h="362336">
                  <a:moveTo>
                    <a:pt x="0" y="0"/>
                  </a:moveTo>
                  <a:lnTo>
                    <a:pt x="1751292" y="0"/>
                  </a:lnTo>
                  <a:lnTo>
                    <a:pt x="1751292" y="362336"/>
                  </a:lnTo>
                  <a:lnTo>
                    <a:pt x="0" y="3623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30/10/2013 </a:t>
              </a:r>
              <a:endParaRPr lang="it-IT" sz="2500" kern="1200" dirty="0"/>
            </a:p>
          </p:txBody>
        </p:sp>
        <p:sp>
          <p:nvSpPr>
            <p:cNvPr id="32" name="Figura a mano libera 31"/>
            <p:cNvSpPr/>
            <p:nvPr/>
          </p:nvSpPr>
          <p:spPr>
            <a:xfrm>
              <a:off x="773519" y="2474392"/>
              <a:ext cx="868725" cy="2415576"/>
            </a:xfrm>
            <a:custGeom>
              <a:avLst/>
              <a:gdLst>
                <a:gd name="connsiteX0" fmla="*/ 0 w 868725"/>
                <a:gd name="connsiteY0" fmla="*/ 0 h 2415576"/>
                <a:gd name="connsiteX1" fmla="*/ 868725 w 868725"/>
                <a:gd name="connsiteY1" fmla="*/ 0 h 2415576"/>
                <a:gd name="connsiteX2" fmla="*/ 868725 w 868725"/>
                <a:gd name="connsiteY2" fmla="*/ 2415576 h 2415576"/>
                <a:gd name="connsiteX3" fmla="*/ 0 w 868725"/>
                <a:gd name="connsiteY3" fmla="*/ 2415576 h 2415576"/>
                <a:gd name="connsiteX4" fmla="*/ 0 w 868725"/>
                <a:gd name="connsiteY4" fmla="*/ 0 h 241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725" h="2415576">
                  <a:moveTo>
                    <a:pt x="0" y="0"/>
                  </a:moveTo>
                  <a:lnTo>
                    <a:pt x="868725" y="0"/>
                  </a:lnTo>
                  <a:lnTo>
                    <a:pt x="868725" y="2415576"/>
                  </a:lnTo>
                  <a:lnTo>
                    <a:pt x="0" y="24155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RAD</a:t>
              </a:r>
              <a:endParaRPr lang="it-IT" sz="2500" kern="1200" dirty="0"/>
            </a:p>
          </p:txBody>
        </p:sp>
        <p:sp>
          <p:nvSpPr>
            <p:cNvPr id="33" name="Corda 32"/>
            <p:cNvSpPr/>
            <p:nvPr/>
          </p:nvSpPr>
          <p:spPr>
            <a:xfrm>
              <a:off x="1902598" y="2447524"/>
              <a:ext cx="711369" cy="588570"/>
            </a:xfrm>
            <a:prstGeom prst="chord">
              <a:avLst>
                <a:gd name="adj1" fmla="val 4800000"/>
                <a:gd name="adj2" fmla="val 1680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orta 33"/>
            <p:cNvSpPr/>
            <p:nvPr/>
          </p:nvSpPr>
          <p:spPr>
            <a:xfrm>
              <a:off x="1970911" y="2515836"/>
              <a:ext cx="574742" cy="475528"/>
            </a:xfrm>
            <a:prstGeom prst="pie">
              <a:avLst>
                <a:gd name="adj1" fmla="val 11880000"/>
                <a:gd name="adj2" fmla="val 162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igura a mano libera 34"/>
            <p:cNvSpPr/>
            <p:nvPr/>
          </p:nvSpPr>
          <p:spPr>
            <a:xfrm rot="16200000">
              <a:off x="1261857" y="3903577"/>
              <a:ext cx="1751292" cy="362336"/>
            </a:xfrm>
            <a:custGeom>
              <a:avLst/>
              <a:gdLst>
                <a:gd name="connsiteX0" fmla="*/ 0 w 1751292"/>
                <a:gd name="connsiteY0" fmla="*/ 0 h 362336"/>
                <a:gd name="connsiteX1" fmla="*/ 1751292 w 1751292"/>
                <a:gd name="connsiteY1" fmla="*/ 0 h 362336"/>
                <a:gd name="connsiteX2" fmla="*/ 1751292 w 1751292"/>
                <a:gd name="connsiteY2" fmla="*/ 362336 h 362336"/>
                <a:gd name="connsiteX3" fmla="*/ 0 w 1751292"/>
                <a:gd name="connsiteY3" fmla="*/ 362336 h 362336"/>
                <a:gd name="connsiteX4" fmla="*/ 0 w 1751292"/>
                <a:gd name="connsiteY4" fmla="*/ 0 h 3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292" h="362336">
                  <a:moveTo>
                    <a:pt x="0" y="0"/>
                  </a:moveTo>
                  <a:lnTo>
                    <a:pt x="1751292" y="0"/>
                  </a:lnTo>
                  <a:lnTo>
                    <a:pt x="1751292" y="362336"/>
                  </a:lnTo>
                  <a:lnTo>
                    <a:pt x="0" y="3623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-1" numCol="1" spcCol="1270" anchor="b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27/11/2013</a:t>
              </a:r>
              <a:endParaRPr lang="it-IT" sz="2500" kern="1200" dirty="0"/>
            </a:p>
          </p:txBody>
        </p:sp>
        <p:sp>
          <p:nvSpPr>
            <p:cNvPr id="36" name="Figura a mano libera 35"/>
            <p:cNvSpPr/>
            <p:nvPr/>
          </p:nvSpPr>
          <p:spPr>
            <a:xfrm>
              <a:off x="2432799" y="2474392"/>
              <a:ext cx="867554" cy="2415576"/>
            </a:xfrm>
            <a:custGeom>
              <a:avLst/>
              <a:gdLst>
                <a:gd name="connsiteX0" fmla="*/ 0 w 867554"/>
                <a:gd name="connsiteY0" fmla="*/ 0 h 2415576"/>
                <a:gd name="connsiteX1" fmla="*/ 867554 w 867554"/>
                <a:gd name="connsiteY1" fmla="*/ 0 h 2415576"/>
                <a:gd name="connsiteX2" fmla="*/ 867554 w 867554"/>
                <a:gd name="connsiteY2" fmla="*/ 2415576 h 2415576"/>
                <a:gd name="connsiteX3" fmla="*/ 0 w 867554"/>
                <a:gd name="connsiteY3" fmla="*/ 2415576 h 2415576"/>
                <a:gd name="connsiteX4" fmla="*/ 0 w 867554"/>
                <a:gd name="connsiteY4" fmla="*/ 0 h 241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7554" h="2415576">
                  <a:moveTo>
                    <a:pt x="0" y="0"/>
                  </a:moveTo>
                  <a:lnTo>
                    <a:pt x="867554" y="0"/>
                  </a:lnTo>
                  <a:lnTo>
                    <a:pt x="867554" y="2415576"/>
                  </a:lnTo>
                  <a:lnTo>
                    <a:pt x="0" y="24155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SDD</a:t>
              </a:r>
              <a:endParaRPr lang="it-IT" sz="2500" kern="1200" dirty="0"/>
            </a:p>
          </p:txBody>
        </p:sp>
        <p:sp>
          <p:nvSpPr>
            <p:cNvPr id="37" name="Corda 36"/>
            <p:cNvSpPr/>
            <p:nvPr/>
          </p:nvSpPr>
          <p:spPr>
            <a:xfrm>
              <a:off x="3560706" y="2447196"/>
              <a:ext cx="712679" cy="589654"/>
            </a:xfrm>
            <a:prstGeom prst="chord">
              <a:avLst>
                <a:gd name="adj1" fmla="val 4800000"/>
                <a:gd name="adj2" fmla="val 1680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orta 37"/>
            <p:cNvSpPr/>
            <p:nvPr/>
          </p:nvSpPr>
          <p:spPr>
            <a:xfrm>
              <a:off x="3625930" y="2512420"/>
              <a:ext cx="582231" cy="481724"/>
            </a:xfrm>
            <a:prstGeom prst="pie">
              <a:avLst>
                <a:gd name="adj1" fmla="val 9720000"/>
                <a:gd name="adj2" fmla="val 162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igura a mano libera 38"/>
            <p:cNvSpPr/>
            <p:nvPr/>
          </p:nvSpPr>
          <p:spPr>
            <a:xfrm rot="16200000">
              <a:off x="2920620" y="3903905"/>
              <a:ext cx="1751292" cy="362336"/>
            </a:xfrm>
            <a:custGeom>
              <a:avLst/>
              <a:gdLst>
                <a:gd name="connsiteX0" fmla="*/ 0 w 1751292"/>
                <a:gd name="connsiteY0" fmla="*/ 0 h 362336"/>
                <a:gd name="connsiteX1" fmla="*/ 1751292 w 1751292"/>
                <a:gd name="connsiteY1" fmla="*/ 0 h 362336"/>
                <a:gd name="connsiteX2" fmla="*/ 1751292 w 1751292"/>
                <a:gd name="connsiteY2" fmla="*/ 362336 h 362336"/>
                <a:gd name="connsiteX3" fmla="*/ 0 w 1751292"/>
                <a:gd name="connsiteY3" fmla="*/ 362336 h 362336"/>
                <a:gd name="connsiteX4" fmla="*/ 0 w 1751292"/>
                <a:gd name="connsiteY4" fmla="*/ 0 h 3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292" h="362336">
                  <a:moveTo>
                    <a:pt x="0" y="0"/>
                  </a:moveTo>
                  <a:lnTo>
                    <a:pt x="1751292" y="0"/>
                  </a:lnTo>
                  <a:lnTo>
                    <a:pt x="1751292" y="362336"/>
                  </a:lnTo>
                  <a:lnTo>
                    <a:pt x="0" y="3623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18/12/2013</a:t>
              </a:r>
              <a:endParaRPr lang="it-IT" sz="2500" kern="1200" dirty="0"/>
            </a:p>
          </p:txBody>
        </p:sp>
        <p:sp>
          <p:nvSpPr>
            <p:cNvPr id="40" name="Figura a mano libera 39"/>
            <p:cNvSpPr/>
            <p:nvPr/>
          </p:nvSpPr>
          <p:spPr>
            <a:xfrm>
              <a:off x="4092217" y="2483088"/>
              <a:ext cx="862433" cy="2398183"/>
            </a:xfrm>
            <a:custGeom>
              <a:avLst/>
              <a:gdLst>
                <a:gd name="connsiteX0" fmla="*/ 0 w 862433"/>
                <a:gd name="connsiteY0" fmla="*/ 0 h 2398183"/>
                <a:gd name="connsiteX1" fmla="*/ 862433 w 862433"/>
                <a:gd name="connsiteY1" fmla="*/ 0 h 2398183"/>
                <a:gd name="connsiteX2" fmla="*/ 862433 w 862433"/>
                <a:gd name="connsiteY2" fmla="*/ 2398183 h 2398183"/>
                <a:gd name="connsiteX3" fmla="*/ 0 w 862433"/>
                <a:gd name="connsiteY3" fmla="*/ 2398183 h 2398183"/>
                <a:gd name="connsiteX4" fmla="*/ 0 w 862433"/>
                <a:gd name="connsiteY4" fmla="*/ 0 h 239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2433" h="2398183">
                  <a:moveTo>
                    <a:pt x="0" y="0"/>
                  </a:moveTo>
                  <a:lnTo>
                    <a:pt x="862433" y="0"/>
                  </a:lnTo>
                  <a:lnTo>
                    <a:pt x="862433" y="2398183"/>
                  </a:lnTo>
                  <a:lnTo>
                    <a:pt x="0" y="23981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ODD</a:t>
              </a:r>
              <a:endParaRPr lang="it-IT" sz="2500" kern="1200" dirty="0"/>
            </a:p>
          </p:txBody>
        </p:sp>
        <p:sp>
          <p:nvSpPr>
            <p:cNvPr id="41" name="Corda 40"/>
            <p:cNvSpPr/>
            <p:nvPr/>
          </p:nvSpPr>
          <p:spPr>
            <a:xfrm>
              <a:off x="5215003" y="2444874"/>
              <a:ext cx="721967" cy="597339"/>
            </a:xfrm>
            <a:prstGeom prst="chord">
              <a:avLst>
                <a:gd name="adj1" fmla="val 4800000"/>
                <a:gd name="adj2" fmla="val 1680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Torta 41"/>
            <p:cNvSpPr/>
            <p:nvPr/>
          </p:nvSpPr>
          <p:spPr>
            <a:xfrm>
              <a:off x="5281582" y="2511453"/>
              <a:ext cx="588811" cy="487169"/>
            </a:xfrm>
            <a:prstGeom prst="pie">
              <a:avLst>
                <a:gd name="adj1" fmla="val 7560000"/>
                <a:gd name="adj2" fmla="val 162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igura a mano libera 42"/>
            <p:cNvSpPr/>
            <p:nvPr/>
          </p:nvSpPr>
          <p:spPr>
            <a:xfrm rot="16200000">
              <a:off x="4579562" y="3906226"/>
              <a:ext cx="1751292" cy="362336"/>
            </a:xfrm>
            <a:custGeom>
              <a:avLst/>
              <a:gdLst>
                <a:gd name="connsiteX0" fmla="*/ 0 w 1751292"/>
                <a:gd name="connsiteY0" fmla="*/ 0 h 362336"/>
                <a:gd name="connsiteX1" fmla="*/ 1751292 w 1751292"/>
                <a:gd name="connsiteY1" fmla="*/ 0 h 362336"/>
                <a:gd name="connsiteX2" fmla="*/ 1751292 w 1751292"/>
                <a:gd name="connsiteY2" fmla="*/ 362336 h 362336"/>
                <a:gd name="connsiteX3" fmla="*/ 0 w 1751292"/>
                <a:gd name="connsiteY3" fmla="*/ 362336 h 362336"/>
                <a:gd name="connsiteX4" fmla="*/ 0 w 1751292"/>
                <a:gd name="connsiteY4" fmla="*/ 0 h 3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292" h="362336">
                  <a:moveTo>
                    <a:pt x="0" y="0"/>
                  </a:moveTo>
                  <a:lnTo>
                    <a:pt x="1751292" y="0"/>
                  </a:lnTo>
                  <a:lnTo>
                    <a:pt x="1751292" y="362336"/>
                  </a:lnTo>
                  <a:lnTo>
                    <a:pt x="0" y="3623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-1" rIns="0" bIns="0" numCol="1" spcCol="1270" anchor="b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18/12/2013</a:t>
              </a:r>
              <a:endParaRPr lang="it-IT" sz="2500" kern="1200" dirty="0"/>
            </a:p>
          </p:txBody>
        </p:sp>
        <p:sp>
          <p:nvSpPr>
            <p:cNvPr id="44" name="Figura a mano libera 43"/>
            <p:cNvSpPr/>
            <p:nvPr/>
          </p:nvSpPr>
          <p:spPr>
            <a:xfrm>
              <a:off x="5755803" y="2474392"/>
              <a:ext cx="1112904" cy="2415576"/>
            </a:xfrm>
            <a:custGeom>
              <a:avLst/>
              <a:gdLst>
                <a:gd name="connsiteX0" fmla="*/ 0 w 1112904"/>
                <a:gd name="connsiteY0" fmla="*/ 0 h 2415576"/>
                <a:gd name="connsiteX1" fmla="*/ 1112904 w 1112904"/>
                <a:gd name="connsiteY1" fmla="*/ 0 h 2415576"/>
                <a:gd name="connsiteX2" fmla="*/ 1112904 w 1112904"/>
                <a:gd name="connsiteY2" fmla="*/ 2415576 h 2415576"/>
                <a:gd name="connsiteX3" fmla="*/ 0 w 1112904"/>
                <a:gd name="connsiteY3" fmla="*/ 2415576 h 2415576"/>
                <a:gd name="connsiteX4" fmla="*/ 0 w 1112904"/>
                <a:gd name="connsiteY4" fmla="*/ 0 h 241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2904" h="2415576">
                  <a:moveTo>
                    <a:pt x="0" y="0"/>
                  </a:moveTo>
                  <a:lnTo>
                    <a:pt x="1112904" y="0"/>
                  </a:lnTo>
                  <a:lnTo>
                    <a:pt x="1112904" y="2415576"/>
                  </a:lnTo>
                  <a:lnTo>
                    <a:pt x="0" y="24155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err="1" smtClean="0"/>
                <a:t>Testing</a:t>
              </a:r>
              <a:endParaRPr lang="it-IT" sz="2500" kern="1200" dirty="0"/>
            </a:p>
          </p:txBody>
        </p:sp>
        <p:sp>
          <p:nvSpPr>
            <p:cNvPr id="45" name="Corda 44"/>
            <p:cNvSpPr/>
            <p:nvPr/>
          </p:nvSpPr>
          <p:spPr>
            <a:xfrm>
              <a:off x="7129060" y="2442834"/>
              <a:ext cx="730125" cy="604088"/>
            </a:xfrm>
            <a:prstGeom prst="chord">
              <a:avLst>
                <a:gd name="adj1" fmla="val 4800000"/>
                <a:gd name="adj2" fmla="val 1680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Torta 45"/>
            <p:cNvSpPr/>
            <p:nvPr/>
          </p:nvSpPr>
          <p:spPr>
            <a:xfrm>
              <a:off x="7196072" y="2509846"/>
              <a:ext cx="596101" cy="493200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igura a mano libera 46"/>
            <p:cNvSpPr/>
            <p:nvPr/>
          </p:nvSpPr>
          <p:spPr>
            <a:xfrm rot="16200000">
              <a:off x="6497698" y="3908266"/>
              <a:ext cx="1751292" cy="362336"/>
            </a:xfrm>
            <a:custGeom>
              <a:avLst/>
              <a:gdLst>
                <a:gd name="connsiteX0" fmla="*/ 0 w 1751292"/>
                <a:gd name="connsiteY0" fmla="*/ 0 h 362336"/>
                <a:gd name="connsiteX1" fmla="*/ 1751292 w 1751292"/>
                <a:gd name="connsiteY1" fmla="*/ 0 h 362336"/>
                <a:gd name="connsiteX2" fmla="*/ 1751292 w 1751292"/>
                <a:gd name="connsiteY2" fmla="*/ 362336 h 362336"/>
                <a:gd name="connsiteX3" fmla="*/ 0 w 1751292"/>
                <a:gd name="connsiteY3" fmla="*/ 362336 h 362336"/>
                <a:gd name="connsiteX4" fmla="*/ 0 w 1751292"/>
                <a:gd name="connsiteY4" fmla="*/ 0 h 3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292" h="362336">
                  <a:moveTo>
                    <a:pt x="0" y="0"/>
                  </a:moveTo>
                  <a:lnTo>
                    <a:pt x="1751292" y="0"/>
                  </a:lnTo>
                  <a:lnTo>
                    <a:pt x="1751292" y="362336"/>
                  </a:lnTo>
                  <a:lnTo>
                    <a:pt x="0" y="3623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-1" bIns="0" numCol="1" spcCol="1270" anchor="b" anchorCtr="0">
              <a:noAutofit/>
            </a:bodyPr>
            <a:lstStyle/>
            <a:p>
              <a:pPr lvl="0" algn="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smtClean="0"/>
                <a:t>15/01/2014</a:t>
              </a:r>
              <a:endParaRPr lang="it-IT" sz="2500" kern="1200" dirty="0"/>
            </a:p>
          </p:txBody>
        </p:sp>
        <p:sp>
          <p:nvSpPr>
            <p:cNvPr id="48" name="Figura a mano libera 47"/>
            <p:cNvSpPr/>
            <p:nvPr/>
          </p:nvSpPr>
          <p:spPr>
            <a:xfrm>
              <a:off x="7678018" y="2474392"/>
              <a:ext cx="1207788" cy="2415576"/>
            </a:xfrm>
            <a:custGeom>
              <a:avLst/>
              <a:gdLst>
                <a:gd name="connsiteX0" fmla="*/ 0 w 1207788"/>
                <a:gd name="connsiteY0" fmla="*/ 0 h 2415576"/>
                <a:gd name="connsiteX1" fmla="*/ 1207788 w 1207788"/>
                <a:gd name="connsiteY1" fmla="*/ 0 h 2415576"/>
                <a:gd name="connsiteX2" fmla="*/ 1207788 w 1207788"/>
                <a:gd name="connsiteY2" fmla="*/ 2415576 h 2415576"/>
                <a:gd name="connsiteX3" fmla="*/ 0 w 1207788"/>
                <a:gd name="connsiteY3" fmla="*/ 2415576 h 2415576"/>
                <a:gd name="connsiteX4" fmla="*/ 0 w 1207788"/>
                <a:gd name="connsiteY4" fmla="*/ 0 h 241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788" h="2415576">
                  <a:moveTo>
                    <a:pt x="0" y="0"/>
                  </a:moveTo>
                  <a:lnTo>
                    <a:pt x="1207788" y="0"/>
                  </a:lnTo>
                  <a:lnTo>
                    <a:pt x="1207788" y="2415576"/>
                  </a:lnTo>
                  <a:lnTo>
                    <a:pt x="0" y="241557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2500" kern="1200" dirty="0" err="1" smtClean="0"/>
                <a:t>Coding</a:t>
              </a:r>
              <a:endParaRPr lang="it-IT" sz="2500" kern="1200" dirty="0"/>
            </a:p>
          </p:txBody>
        </p:sp>
      </p:grpSp>
      <p:sp>
        <p:nvSpPr>
          <p:cNvPr id="25" name="Ovale 24"/>
          <p:cNvSpPr/>
          <p:nvPr/>
        </p:nvSpPr>
        <p:spPr>
          <a:xfrm>
            <a:off x="1871316" y="5020487"/>
            <a:ext cx="635930" cy="594347"/>
          </a:xfrm>
          <a:prstGeom prst="ellipse">
            <a:avLst/>
          </a:prstGeom>
          <a:solidFill>
            <a:srgbClr val="92D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Ovale 48"/>
          <p:cNvSpPr/>
          <p:nvPr/>
        </p:nvSpPr>
        <p:spPr>
          <a:xfrm>
            <a:off x="3532825" y="5015783"/>
            <a:ext cx="635930" cy="594347"/>
          </a:xfrm>
          <a:prstGeom prst="ellipse">
            <a:avLst/>
          </a:prstGeom>
          <a:solidFill>
            <a:srgbClr val="92D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Ovale 51"/>
          <p:cNvSpPr/>
          <p:nvPr/>
        </p:nvSpPr>
        <p:spPr>
          <a:xfrm>
            <a:off x="5181935" y="5015783"/>
            <a:ext cx="635930" cy="594347"/>
          </a:xfrm>
          <a:prstGeom prst="ellipse">
            <a:avLst/>
          </a:prstGeom>
          <a:solidFill>
            <a:srgbClr val="92D05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5" name="Ovale 54"/>
          <p:cNvSpPr/>
          <p:nvPr/>
        </p:nvSpPr>
        <p:spPr>
          <a:xfrm>
            <a:off x="7114659" y="5021942"/>
            <a:ext cx="635930" cy="594347"/>
          </a:xfrm>
          <a:prstGeom prst="ellipse">
            <a:avLst/>
          </a:prstGeom>
          <a:solidFill>
            <a:srgbClr val="F9F99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Ovale 57"/>
          <p:cNvSpPr/>
          <p:nvPr/>
        </p:nvSpPr>
        <p:spPr>
          <a:xfrm>
            <a:off x="203330" y="5020488"/>
            <a:ext cx="635930" cy="594347"/>
          </a:xfrm>
          <a:prstGeom prst="ellipse">
            <a:avLst/>
          </a:prstGeom>
          <a:solidFill>
            <a:srgbClr val="F9F997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34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GANTT RAD</a:t>
            </a:r>
            <a:endParaRPr lang="it-IT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3" y="1261836"/>
            <a:ext cx="8648882" cy="4064907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CasellaDiTesto 10"/>
          <p:cNvSpPr txBox="1"/>
          <p:nvPr/>
        </p:nvSpPr>
        <p:spPr>
          <a:xfrm>
            <a:off x="255523" y="5660571"/>
            <a:ext cx="864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Il ritardo nella consegna di un task ha ritardato il completamento della revisione della seconda versione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99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GANTT SDD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41009" y="5015537"/>
            <a:ext cx="86488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Alcuni task sono stati completati ben prima della data di consegna</a:t>
            </a:r>
          </a:p>
          <a:p>
            <a:pPr algn="ctr"/>
            <a:r>
              <a:rPr lang="it-IT" sz="2800" dirty="0" smtClean="0"/>
              <a:t>Ma…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1344572"/>
            <a:ext cx="6711950" cy="2590421"/>
          </a:xfrm>
          <a:effectLst>
            <a:glow rad="1397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4276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GANTT SDD</a:t>
            </a:r>
            <a:endParaRPr lang="it-IT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1344572"/>
            <a:ext cx="6711950" cy="2590421"/>
          </a:xfrm>
          <a:solidFill>
            <a:schemeClr val="tx1"/>
          </a:solidFill>
        </p:spPr>
      </p:pic>
      <p:pic>
        <p:nvPicPr>
          <p:cNvPr id="6" name="Segnaposto contenut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39" y="1954936"/>
            <a:ext cx="6711950" cy="256702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CasellaDiTesto 7"/>
          <p:cNvSpPr txBox="1"/>
          <p:nvPr/>
        </p:nvSpPr>
        <p:spPr>
          <a:xfrm>
            <a:off x="246743" y="5387706"/>
            <a:ext cx="8648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Il ritardo nella consegna di un task in questo caso non ha generato conseguenze</a:t>
            </a:r>
          </a:p>
        </p:txBody>
      </p:sp>
    </p:spTree>
    <p:extLst>
      <p:ext uri="{BB962C8B-B14F-4D97-AF65-F5344CB8AC3E}">
        <p14:creationId xmlns:p14="http://schemas.microsoft.com/office/powerpoint/2010/main" val="19044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Obiettivi del progetto</a:t>
            </a:r>
            <a:endParaRPr lang="it-IT" dirty="0"/>
          </a:p>
        </p:txBody>
      </p:sp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902205"/>
              </p:ext>
            </p:extLst>
          </p:nvPr>
        </p:nvGraphicFramePr>
        <p:xfrm>
          <a:off x="484710" y="1853248"/>
          <a:ext cx="7892374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633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GANTT ODD</a:t>
            </a:r>
            <a:endParaRPr lang="it-IT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4" r="32859"/>
          <a:stretch/>
        </p:blipFill>
        <p:spPr>
          <a:xfrm>
            <a:off x="484710" y="1727200"/>
            <a:ext cx="8255849" cy="2293258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0" name="CasellaDiTesto 9"/>
          <p:cNvSpPr txBox="1"/>
          <p:nvPr/>
        </p:nvSpPr>
        <p:spPr>
          <a:xfrm>
            <a:off x="301891" y="4963886"/>
            <a:ext cx="8621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Ancora un piccolo ritardo dovuto alle ultime correzioni apportate al codice. Anche in questo caso questo non ha influito sulla consegna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0241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GANTT </a:t>
            </a:r>
            <a:r>
              <a:rPr lang="it-IT" dirty="0" err="1" smtClean="0"/>
              <a:t>Testing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1950129"/>
            <a:ext cx="8431333" cy="1881642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cxnSp>
        <p:nvCxnSpPr>
          <p:cNvPr id="7" name="Connettore 2 6"/>
          <p:cNvCxnSpPr/>
          <p:nvPr/>
        </p:nvCxnSpPr>
        <p:spPr>
          <a:xfrm flipV="1">
            <a:off x="1698171" y="2890951"/>
            <a:ext cx="2520498" cy="158886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flipV="1">
            <a:off x="4876800" y="3119551"/>
            <a:ext cx="1170670" cy="1360260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V="1">
            <a:off x="7540090" y="3685381"/>
            <a:ext cx="336180" cy="794430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246744" y="4479811"/>
            <a:ext cx="2274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Creazione Test Plan ante termine</a:t>
            </a:r>
          </a:p>
          <a:p>
            <a:pPr algn="ctr"/>
            <a:endParaRPr lang="it-IT" sz="24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3370130" y="4472485"/>
            <a:ext cx="19293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Modifiche</a:t>
            </a:r>
            <a:r>
              <a:rPr lang="it-IT" sz="2800" dirty="0" smtClean="0"/>
              <a:t> </a:t>
            </a:r>
            <a:r>
              <a:rPr lang="it-IT" sz="2400" dirty="0" smtClean="0"/>
              <a:t>rapide</a:t>
            </a:r>
            <a:endParaRPr lang="it-IT" sz="28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6047470" y="4479811"/>
            <a:ext cx="2808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/>
              <a:t>Testing</a:t>
            </a:r>
            <a:r>
              <a:rPr lang="it-IT" sz="2400" dirty="0" smtClean="0"/>
              <a:t> effettivo ritardato da implementazione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6194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GANTT </a:t>
            </a:r>
            <a:r>
              <a:rPr lang="it-IT" dirty="0" err="1" smtClean="0"/>
              <a:t>Coding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6" r="10026"/>
          <a:stretch/>
        </p:blipFill>
        <p:spPr>
          <a:xfrm>
            <a:off x="335897" y="1544869"/>
            <a:ext cx="8569205" cy="2156274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5" name="Connettore 2 4"/>
          <p:cNvCxnSpPr/>
          <p:nvPr/>
        </p:nvCxnSpPr>
        <p:spPr>
          <a:xfrm flipV="1">
            <a:off x="2322286" y="3046999"/>
            <a:ext cx="1852840" cy="1199664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335897" y="4246663"/>
            <a:ext cx="2274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Quasi tutto il codice pronto entro le scadenze</a:t>
            </a:r>
          </a:p>
          <a:p>
            <a:pPr algn="ctr"/>
            <a:endParaRPr lang="it-IT" sz="2400" dirty="0"/>
          </a:p>
        </p:txBody>
      </p:sp>
      <p:cxnSp>
        <p:nvCxnSpPr>
          <p:cNvPr id="7" name="Connettore 2 6"/>
          <p:cNvCxnSpPr/>
          <p:nvPr/>
        </p:nvCxnSpPr>
        <p:spPr>
          <a:xfrm flipV="1">
            <a:off x="7540090" y="2451667"/>
            <a:ext cx="495837" cy="1794996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804623" y="4250243"/>
            <a:ext cx="249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Interfaccia web in ritardo! </a:t>
            </a:r>
          </a:p>
          <a:p>
            <a:pPr algn="ctr"/>
            <a:endParaRPr lang="it-IT" sz="24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276249" y="6269510"/>
            <a:ext cx="459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/>
              <a:t>E da qui il ritardo nel </a:t>
            </a:r>
            <a:r>
              <a:rPr lang="it-IT" sz="2400" dirty="0" err="1" smtClean="0"/>
              <a:t>testing</a:t>
            </a:r>
            <a:r>
              <a:rPr lang="it-IT" sz="2400" dirty="0" smtClean="0"/>
              <a:t>…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836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Cosmic</a:t>
            </a:r>
            <a:r>
              <a:rPr lang="it-IT" dirty="0" smtClean="0"/>
              <a:t> </a:t>
            </a:r>
            <a:r>
              <a:rPr lang="it-IT" dirty="0" err="1" smtClean="0"/>
              <a:t>Function</a:t>
            </a:r>
            <a:r>
              <a:rPr lang="it-IT" dirty="0" smtClean="0"/>
              <a:t> Point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393057"/>
              </p:ext>
            </p:extLst>
          </p:nvPr>
        </p:nvGraphicFramePr>
        <p:xfrm>
          <a:off x="224972" y="1269048"/>
          <a:ext cx="8597900" cy="1842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0" y="309420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Che copertura ha il sistema implementato rispetto a tale calcolo?</a:t>
            </a:r>
            <a:endParaRPr lang="it-IT" sz="2800" dirty="0"/>
          </a:p>
        </p:txBody>
      </p:sp>
      <p:grpSp>
        <p:nvGrpSpPr>
          <p:cNvPr id="10" name="Gruppo 9"/>
          <p:cNvGrpSpPr/>
          <p:nvPr/>
        </p:nvGrpSpPr>
        <p:grpSpPr>
          <a:xfrm>
            <a:off x="2730100" y="4212425"/>
            <a:ext cx="3683800" cy="1076836"/>
            <a:chOff x="2088350" y="4986082"/>
            <a:chExt cx="3683800" cy="1076836"/>
          </a:xfrm>
        </p:grpSpPr>
        <p:grpSp>
          <p:nvGrpSpPr>
            <p:cNvPr id="6" name="Gruppo 5"/>
            <p:cNvGrpSpPr/>
            <p:nvPr/>
          </p:nvGrpSpPr>
          <p:grpSpPr>
            <a:xfrm>
              <a:off x="2088350" y="4986082"/>
              <a:ext cx="1076836" cy="1076836"/>
              <a:chOff x="1884251" y="747456"/>
              <a:chExt cx="1076836" cy="1076836"/>
            </a:xfrm>
          </p:grpSpPr>
          <p:sp>
            <p:nvSpPr>
              <p:cNvPr id="7" name="Ovale 6"/>
              <p:cNvSpPr/>
              <p:nvPr/>
            </p:nvSpPr>
            <p:spPr>
              <a:xfrm>
                <a:off x="1884251" y="747456"/>
                <a:ext cx="1076836" cy="1076836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287506"/>
                  <a:satOff val="0"/>
                  <a:lumOff val="-4412"/>
                  <a:alphaOff val="0"/>
                </a:schemeClr>
              </a:fillRef>
              <a:effectRef idx="3">
                <a:schemeClr val="accent4">
                  <a:hueOff val="287506"/>
                  <a:satOff val="0"/>
                  <a:lumOff val="-441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Ovale 4"/>
              <p:cNvSpPr/>
              <p:nvPr/>
            </p:nvSpPr>
            <p:spPr>
              <a:xfrm>
                <a:off x="2041950" y="905155"/>
                <a:ext cx="761438" cy="7614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130" tIns="24130" rIns="24130" bIns="24130" numCol="1" spcCol="1270" anchor="ctr" anchorCtr="0">
                <a:noAutofit/>
              </a:bodyPr>
              <a:lstStyle/>
              <a:p>
                <a:pPr lvl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it-IT" sz="1900" kern="1200" dirty="0" smtClean="0"/>
                  <a:t>176</a:t>
                </a:r>
                <a:endParaRPr lang="it-IT" sz="1900" kern="1200" dirty="0"/>
              </a:p>
            </p:txBody>
          </p:sp>
        </p:grpSp>
        <p:sp>
          <p:nvSpPr>
            <p:cNvPr id="9" name="CasellaDiTesto 8"/>
            <p:cNvSpPr txBox="1"/>
            <p:nvPr/>
          </p:nvSpPr>
          <p:spPr>
            <a:xfrm>
              <a:off x="4667250" y="5232112"/>
              <a:ext cx="1104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dirty="0" smtClean="0"/>
                <a:t>55%</a:t>
              </a:r>
              <a:endParaRPr lang="it-IT" sz="3200" dirty="0"/>
            </a:p>
          </p:txBody>
        </p:sp>
      </p:grpSp>
      <p:sp>
        <p:nvSpPr>
          <p:cNvPr id="3" name="CasellaDiTesto 2"/>
          <p:cNvSpPr txBox="1"/>
          <p:nvPr/>
        </p:nvSpPr>
        <p:spPr>
          <a:xfrm>
            <a:off x="0" y="560219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smtClean="0"/>
              <a:t>32 funzionalità sulle 54 descritte nel documento dei requisiti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7061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Rischi di progetto 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5500"/>
              </p:ext>
            </p:extLst>
          </p:nvPr>
        </p:nvGraphicFramePr>
        <p:xfrm>
          <a:off x="484710" y="1271588"/>
          <a:ext cx="7515760" cy="3910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484710" y="5505450"/>
            <a:ext cx="7859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E le </a:t>
            </a:r>
            <a:r>
              <a:rPr lang="it-IT" sz="2800" dirty="0" err="1" smtClean="0"/>
              <a:t>skill</a:t>
            </a:r>
            <a:r>
              <a:rPr lang="it-IT" sz="2800" dirty="0" smtClean="0"/>
              <a:t> del team?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8599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>
          <a:xfrm>
            <a:off x="969681" y="0"/>
            <a:ext cx="6620968" cy="2319315"/>
          </a:xfrm>
        </p:spPr>
        <p:txBody>
          <a:bodyPr anchor="ctr"/>
          <a:lstStyle/>
          <a:p>
            <a:pPr algn="ctr"/>
            <a:r>
              <a:rPr lang="it-IT" dirty="0" smtClean="0"/>
              <a:t>People management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5" y="2319315"/>
            <a:ext cx="7245171" cy="40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Il team 8</a:t>
            </a:r>
            <a:endParaRPr lang="it-IT" dirty="0"/>
          </a:p>
        </p:txBody>
      </p:sp>
      <p:cxnSp>
        <p:nvCxnSpPr>
          <p:cNvPr id="18" name="Connettore 4 17"/>
          <p:cNvCxnSpPr/>
          <p:nvPr/>
        </p:nvCxnSpPr>
        <p:spPr>
          <a:xfrm rot="16200000" flipV="1">
            <a:off x="610087" y="1901859"/>
            <a:ext cx="942801" cy="82696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sellaDiTesto 5"/>
          <p:cNvSpPr txBox="1"/>
          <p:nvPr/>
        </p:nvSpPr>
        <p:spPr>
          <a:xfrm>
            <a:off x="296024" y="1514694"/>
            <a:ext cx="196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Salvatore Angiuoli</a:t>
            </a:r>
            <a:endParaRPr lang="it-IT" sz="16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264228" y="1514694"/>
            <a:ext cx="2211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Maria Vittoria Coda</a:t>
            </a:r>
            <a:endParaRPr lang="it-IT" sz="16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4677569" y="1505388"/>
            <a:ext cx="1997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Antonio De Piano</a:t>
            </a:r>
            <a:endParaRPr lang="it-IT" sz="1600" dirty="0"/>
          </a:p>
        </p:txBody>
      </p:sp>
      <p:cxnSp>
        <p:nvCxnSpPr>
          <p:cNvPr id="20" name="Connettore 4 19"/>
          <p:cNvCxnSpPr/>
          <p:nvPr/>
        </p:nvCxnSpPr>
        <p:spPr>
          <a:xfrm rot="16200000" flipV="1">
            <a:off x="2573903" y="1906246"/>
            <a:ext cx="710572" cy="585964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4 23"/>
          <p:cNvCxnSpPr/>
          <p:nvPr/>
        </p:nvCxnSpPr>
        <p:spPr>
          <a:xfrm rot="5400000" flipH="1" flipV="1">
            <a:off x="4949686" y="1945229"/>
            <a:ext cx="710570" cy="508000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4 26"/>
          <p:cNvCxnSpPr>
            <a:endCxn id="10" idx="2"/>
          </p:cNvCxnSpPr>
          <p:nvPr/>
        </p:nvCxnSpPr>
        <p:spPr>
          <a:xfrm flipV="1">
            <a:off x="6889479" y="1853248"/>
            <a:ext cx="916169" cy="701266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4 28"/>
          <p:cNvCxnSpPr/>
          <p:nvPr/>
        </p:nvCxnSpPr>
        <p:spPr>
          <a:xfrm rot="5400000">
            <a:off x="1548499" y="4966647"/>
            <a:ext cx="861865" cy="769256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ttore 4 30"/>
          <p:cNvCxnSpPr/>
          <p:nvPr/>
        </p:nvCxnSpPr>
        <p:spPr>
          <a:xfrm rot="5400000">
            <a:off x="3303903" y="5073710"/>
            <a:ext cx="774779" cy="642217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ttore 4 32"/>
          <p:cNvCxnSpPr/>
          <p:nvPr/>
        </p:nvCxnSpPr>
        <p:spPr>
          <a:xfrm rot="5400000">
            <a:off x="5146181" y="5079132"/>
            <a:ext cx="861866" cy="544286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4 34"/>
          <p:cNvCxnSpPr/>
          <p:nvPr/>
        </p:nvCxnSpPr>
        <p:spPr>
          <a:xfrm rot="16200000" flipH="1">
            <a:off x="7256113" y="5098878"/>
            <a:ext cx="774781" cy="591882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6873696" y="1514694"/>
            <a:ext cx="1863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Eugenio Gigante</a:t>
            </a:r>
            <a:endParaRPr lang="it-IT" sz="16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68003" y="5782208"/>
            <a:ext cx="196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Simone Romano</a:t>
            </a:r>
            <a:endParaRPr lang="it-IT" sz="16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2636207" y="5782208"/>
            <a:ext cx="196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Michele Roviello</a:t>
            </a:r>
            <a:endParaRPr lang="it-IT" sz="16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678668" y="5782208"/>
            <a:ext cx="196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Giuseppe Sabato</a:t>
            </a:r>
            <a:endParaRPr lang="it-IT" sz="16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795387" y="5782208"/>
            <a:ext cx="1968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Davide Scarano</a:t>
            </a:r>
            <a:endParaRPr lang="it-IT" sz="1600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222746"/>
              </p:ext>
            </p:extLst>
          </p:nvPr>
        </p:nvGraphicFramePr>
        <p:xfrm>
          <a:off x="-290883" y="2162965"/>
          <a:ext cx="9790588" cy="632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096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Effort</a:t>
            </a:r>
            <a:r>
              <a:rPr lang="it-IT" dirty="0" smtClean="0"/>
              <a:t> 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225476"/>
              </p:ext>
            </p:extLst>
          </p:nvPr>
        </p:nvGraphicFramePr>
        <p:xfrm>
          <a:off x="629853" y="1538514"/>
          <a:ext cx="8055656" cy="505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97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905437"/>
              </p:ext>
            </p:extLst>
          </p:nvPr>
        </p:nvGraphicFramePr>
        <p:xfrm>
          <a:off x="629853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151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787268"/>
              </p:ext>
            </p:extLst>
          </p:nvPr>
        </p:nvGraphicFramePr>
        <p:xfrm>
          <a:off x="629853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990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Obiettivi del progetto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7699" y="3663722"/>
            <a:ext cx="7648643" cy="2686282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it-IT" sz="3200" dirty="0" smtClean="0"/>
              <a:t> VViSeR UniSa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it-IT" sz="3200" dirty="0" smtClean="0"/>
              <a:t> 8 Team </a:t>
            </a:r>
            <a:r>
              <a:rPr lang="it-IT" sz="3200" dirty="0" err="1" smtClean="0"/>
              <a:t>Member</a:t>
            </a:r>
            <a:endParaRPr lang="it-IT" sz="3200" dirty="0" smtClean="0"/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it-IT" sz="3200" dirty="0" smtClean="0"/>
              <a:t> 400 ore totali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r>
              <a:rPr lang="it-IT" sz="3200" dirty="0" smtClean="0"/>
              <a:t> Consegna 15/01/2014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endParaRPr lang="it-IT" dirty="0" smtClean="0"/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endParaRPr lang="it-IT" dirty="0" smtClean="0"/>
          </a:p>
          <a:p>
            <a:pPr>
              <a:buClr>
                <a:schemeClr val="accent4">
                  <a:lumMod val="60000"/>
                  <a:lumOff val="40000"/>
                </a:schemeClr>
              </a:buClr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32" y="930047"/>
            <a:ext cx="3981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4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4997129"/>
              </p:ext>
            </p:extLst>
          </p:nvPr>
        </p:nvGraphicFramePr>
        <p:xfrm>
          <a:off x="1088344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nettore 1 2"/>
          <p:cNvCxnSpPr/>
          <p:nvPr/>
        </p:nvCxnSpPr>
        <p:spPr>
          <a:xfrm flipV="1">
            <a:off x="0" y="1524000"/>
            <a:ext cx="8216900" cy="4962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/>
          <p:cNvCxnSpPr/>
          <p:nvPr/>
        </p:nvCxnSpPr>
        <p:spPr>
          <a:xfrm flipV="1">
            <a:off x="0" y="2366683"/>
            <a:ext cx="8216900" cy="38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>
            <a:off x="0" y="2829280"/>
            <a:ext cx="8216900" cy="28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0">
            <a:off x="-144014" y="1686095"/>
            <a:ext cx="772739" cy="61819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0">
            <a:off x="294075" y="2279753"/>
            <a:ext cx="774000" cy="619200"/>
          </a:xfrm>
          <a:prstGeom prst="rect">
            <a:avLst/>
          </a:prstGeom>
        </p:spPr>
      </p:pic>
      <p:cxnSp>
        <p:nvCxnSpPr>
          <p:cNvPr id="13" name="Connettore 1 12"/>
          <p:cNvCxnSpPr/>
          <p:nvPr/>
        </p:nvCxnSpPr>
        <p:spPr>
          <a:xfrm flipV="1">
            <a:off x="0" y="3302000"/>
            <a:ext cx="8216900" cy="136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0">
            <a:off x="732087" y="2789058"/>
            <a:ext cx="77400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Lavoro assiduo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6" y="1472248"/>
            <a:ext cx="2753109" cy="3134162"/>
          </a:xfrm>
        </p:spPr>
      </p:pic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2798392107"/>
              </p:ext>
            </p:extLst>
          </p:nvPr>
        </p:nvGraphicFramePr>
        <p:xfrm>
          <a:off x="275286" y="4791075"/>
          <a:ext cx="8646720" cy="193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472247"/>
            <a:ext cx="5595255" cy="232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 la qualità?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it-IT" sz="3200" dirty="0" smtClean="0"/>
              <a:t>Documentazione:</a:t>
            </a:r>
          </a:p>
          <a:p>
            <a:pPr lvl="1">
              <a:buClr>
                <a:schemeClr val="accent1"/>
              </a:buClr>
            </a:pPr>
            <a:r>
              <a:rPr lang="it-IT" sz="2800" dirty="0" err="1" smtClean="0"/>
              <a:t>Checklist</a:t>
            </a:r>
            <a:r>
              <a:rPr lang="it-IT" sz="2800" dirty="0" smtClean="0"/>
              <a:t> per RAD, SDD, ODD</a:t>
            </a:r>
          </a:p>
          <a:p>
            <a:pPr lvl="1">
              <a:buClr>
                <a:schemeClr val="accent1"/>
              </a:buClr>
            </a:pPr>
            <a:endParaRPr lang="it-IT" sz="2800" dirty="0"/>
          </a:p>
          <a:p>
            <a:pPr>
              <a:buClr>
                <a:schemeClr val="accent1"/>
              </a:buClr>
            </a:pPr>
            <a:r>
              <a:rPr lang="it-IT" sz="3200" dirty="0" smtClean="0"/>
              <a:t>Codice:</a:t>
            </a:r>
          </a:p>
          <a:p>
            <a:pPr lvl="1">
              <a:buClr>
                <a:schemeClr val="accent1"/>
              </a:buClr>
            </a:pPr>
            <a:r>
              <a:rPr lang="it-IT" sz="2800" dirty="0" smtClean="0"/>
              <a:t>Leggibilità del codice</a:t>
            </a:r>
          </a:p>
          <a:p>
            <a:pPr lvl="1">
              <a:buClr>
                <a:schemeClr val="accent1"/>
              </a:buClr>
            </a:pPr>
            <a:r>
              <a:rPr lang="it-IT" sz="2800" dirty="0" err="1" smtClean="0"/>
              <a:t>Naming</a:t>
            </a:r>
            <a:r>
              <a:rPr lang="it-IT" sz="2800" dirty="0" smtClean="0"/>
              <a:t> convention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10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Uno sguardo alle metriche sul codice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1" y="1980066"/>
            <a:ext cx="3839639" cy="3839639"/>
          </a:xfrm>
        </p:spPr>
      </p:pic>
      <p:cxnSp>
        <p:nvCxnSpPr>
          <p:cNvPr id="5" name="Connettore 2 4"/>
          <p:cNvCxnSpPr/>
          <p:nvPr/>
        </p:nvCxnSpPr>
        <p:spPr>
          <a:xfrm flipH="1" flipV="1">
            <a:off x="4324350" y="2272053"/>
            <a:ext cx="1210581" cy="46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 flipH="1" flipV="1">
            <a:off x="4324350" y="3460977"/>
            <a:ext cx="1210581" cy="46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 flipH="1" flipV="1">
            <a:off x="4324350" y="4840401"/>
            <a:ext cx="1210581" cy="4649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620121" y="1805688"/>
            <a:ext cx="3092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Media complessità </a:t>
            </a:r>
            <a:r>
              <a:rPr lang="it-IT" sz="1600" dirty="0" err="1" smtClean="0"/>
              <a:t>ciclomatica</a:t>
            </a:r>
            <a:r>
              <a:rPr lang="it-IT" sz="1600" dirty="0" smtClean="0"/>
              <a:t> alta in particolar modo per le </a:t>
            </a:r>
            <a:r>
              <a:rPr lang="it-IT" sz="1600" dirty="0" err="1" smtClean="0"/>
              <a:t>servlet</a:t>
            </a:r>
            <a:r>
              <a:rPr lang="it-IT" sz="1600" dirty="0" smtClean="0"/>
              <a:t>: prevedibile poiché in queste classi si fa </a:t>
            </a:r>
            <a:r>
              <a:rPr lang="it-IT" sz="1600" dirty="0" err="1" smtClean="0"/>
              <a:t>dispatching</a:t>
            </a:r>
            <a:endParaRPr lang="it-IT" sz="16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5620120" y="3215323"/>
            <a:ext cx="296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9,8% </a:t>
            </a:r>
            <a:r>
              <a:rPr lang="it-IT" sz="1600" dirty="0" smtClean="0">
                <a:sym typeface="Wingdings" panose="05000000000000000000" pitchFamily="2" charset="2"/>
              </a:rPr>
              <a:t> codice ben documentato</a:t>
            </a:r>
            <a:endParaRPr lang="it-IT" sz="1600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5534931" y="4548013"/>
            <a:ext cx="305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Il sistema è effettivamente molto articolato!!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185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Quanto codice è stato prodotto?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37" y="2213658"/>
            <a:ext cx="1400237" cy="1855908"/>
          </a:xfrm>
        </p:spPr>
      </p:pic>
      <p:grpSp>
        <p:nvGrpSpPr>
          <p:cNvPr id="13" name="Gruppo 12"/>
          <p:cNvGrpSpPr/>
          <p:nvPr/>
        </p:nvGrpSpPr>
        <p:grpSpPr>
          <a:xfrm>
            <a:off x="2675430" y="3058716"/>
            <a:ext cx="624565" cy="624565"/>
            <a:chOff x="1172247" y="973592"/>
            <a:chExt cx="624565" cy="624565"/>
          </a:xfrm>
          <a:solidFill>
            <a:srgbClr val="92D05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" name="Più 13"/>
            <p:cNvSpPr/>
            <p:nvPr/>
          </p:nvSpPr>
          <p:spPr>
            <a:xfrm>
              <a:off x="1172247" y="973592"/>
              <a:ext cx="624565" cy="624565"/>
            </a:xfrm>
            <a:prstGeom prst="mathPlus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1905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iù 4"/>
            <p:cNvSpPr/>
            <p:nvPr/>
          </p:nvSpPr>
          <p:spPr>
            <a:xfrm>
              <a:off x="1255033" y="1212426"/>
              <a:ext cx="458993" cy="146897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1000" kern="1200"/>
            </a:p>
          </p:txBody>
        </p: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99" y="2546349"/>
            <a:ext cx="1905000" cy="1790700"/>
          </a:xfrm>
          <a:prstGeom prst="rect">
            <a:avLst/>
          </a:prstGeom>
        </p:spPr>
      </p:pic>
      <p:grpSp>
        <p:nvGrpSpPr>
          <p:cNvPr id="16" name="Gruppo 15"/>
          <p:cNvGrpSpPr/>
          <p:nvPr/>
        </p:nvGrpSpPr>
        <p:grpSpPr>
          <a:xfrm>
            <a:off x="5496196" y="3058716"/>
            <a:ext cx="624565" cy="624565"/>
            <a:chOff x="1172247" y="973592"/>
            <a:chExt cx="624565" cy="624565"/>
          </a:xfrm>
          <a:solidFill>
            <a:srgbClr val="92D05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7" name="Più 16"/>
            <p:cNvSpPr/>
            <p:nvPr/>
          </p:nvSpPr>
          <p:spPr>
            <a:xfrm>
              <a:off x="1172247" y="973592"/>
              <a:ext cx="624565" cy="624565"/>
            </a:xfrm>
            <a:prstGeom prst="mathPlus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>
              <a:bevelT w="1905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iù 4"/>
            <p:cNvSpPr/>
            <p:nvPr/>
          </p:nvSpPr>
          <p:spPr>
            <a:xfrm>
              <a:off x="1255033" y="1212426"/>
              <a:ext cx="458993" cy="146897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t-IT" sz="1000" kern="1200"/>
            </a:p>
          </p:txBody>
        </p:sp>
      </p:grpSp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69" y="2349500"/>
            <a:ext cx="1987549" cy="198754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t="34630" r="22191" b="35926"/>
          <a:stretch/>
        </p:blipFill>
        <p:spPr>
          <a:xfrm>
            <a:off x="2781926" y="5565170"/>
            <a:ext cx="1036137" cy="710111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4397499" y="5412393"/>
            <a:ext cx="3036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 smtClean="0"/>
              <a:t>16000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296442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Esperienza del team…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C00000"/>
                </a:solidFill>
              </a:rPr>
              <a:t>…E quella del </a:t>
            </a:r>
            <a:r>
              <a:rPr lang="it-IT" sz="2800" dirty="0" err="1" smtClean="0">
                <a:solidFill>
                  <a:srgbClr val="C00000"/>
                </a:solidFill>
              </a:rPr>
              <a:t>project</a:t>
            </a:r>
            <a:r>
              <a:rPr lang="it-IT" sz="2800" dirty="0" smtClean="0">
                <a:solidFill>
                  <a:srgbClr val="C00000"/>
                </a:solidFill>
              </a:rPr>
              <a:t> manager</a:t>
            </a:r>
            <a:endParaRPr lang="it-IT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 </a:t>
            </a:r>
            <a:r>
              <a:rPr lang="it-IT" dirty="0" err="1" smtClean="0"/>
              <a:t>tool</a:t>
            </a:r>
            <a:r>
              <a:rPr lang="it-IT" dirty="0" smtClean="0"/>
              <a:t> utilizzati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56" y="5477999"/>
            <a:ext cx="1380523" cy="1249373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06" y="4181680"/>
            <a:ext cx="1108434" cy="116917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48" y="3893546"/>
            <a:ext cx="1294357" cy="129435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12" y="3358662"/>
            <a:ext cx="1508055" cy="10697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15" y="1522168"/>
            <a:ext cx="1241216" cy="98676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58" y="1425739"/>
            <a:ext cx="1207909" cy="12079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60" y="2633648"/>
            <a:ext cx="1074571" cy="107457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79" y="5476560"/>
            <a:ext cx="1276350" cy="67627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731" y="2854291"/>
            <a:ext cx="1567811" cy="85392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23" y="5437532"/>
            <a:ext cx="2311973" cy="88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Prodotti Google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424590"/>
              </p:ext>
            </p:extLst>
          </p:nvPr>
        </p:nvGraphicFramePr>
        <p:xfrm>
          <a:off x="1596345" y="1472066"/>
          <a:ext cx="6110741" cy="3346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891110" y="5297714"/>
            <a:ext cx="76578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Con un unico account:</a:t>
            </a:r>
          </a:p>
          <a:p>
            <a:r>
              <a:rPr lang="it-IT" sz="2000" dirty="0" smtClean="0"/>
              <a:t>Comunicazioni sincrone, asincrone, </a:t>
            </a:r>
            <a:r>
              <a:rPr lang="it-IT" sz="2000" dirty="0" err="1" smtClean="0"/>
              <a:t>storage</a:t>
            </a:r>
            <a:r>
              <a:rPr lang="it-IT" sz="2000" dirty="0" smtClean="0"/>
              <a:t> e condivisione </a:t>
            </a:r>
            <a:r>
              <a:rPr lang="it-IT" sz="2000" dirty="0" err="1" smtClean="0"/>
              <a:t>files</a:t>
            </a:r>
            <a:r>
              <a:rPr lang="it-IT" sz="2000" dirty="0" smtClean="0"/>
              <a:t>, servizio </a:t>
            </a:r>
            <a:r>
              <a:rPr lang="it-IT" sz="2000" dirty="0" err="1" smtClean="0"/>
              <a:t>svn</a:t>
            </a:r>
            <a:r>
              <a:rPr lang="it-IT" sz="2000" dirty="0" smtClean="0"/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2563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StarUML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20139" y="5888106"/>
            <a:ext cx="765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In generale positiva… Ma …</a:t>
            </a:r>
            <a:endParaRPr lang="it-IT" sz="2000" dirty="0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931" y="1493052"/>
            <a:ext cx="5547269" cy="3354720"/>
          </a:xfrm>
        </p:spPr>
      </p:pic>
    </p:spTree>
    <p:extLst>
      <p:ext uri="{BB962C8B-B14F-4D97-AF65-F5344CB8AC3E}">
        <p14:creationId xmlns:p14="http://schemas.microsoft.com/office/powerpoint/2010/main" val="19532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Altri </a:t>
            </a:r>
            <a:r>
              <a:rPr lang="it-IT" dirty="0" err="1" smtClean="0"/>
              <a:t>tool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036253" y="5870720"/>
            <a:ext cx="765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… Meglio usare qualcosa di diverso!</a:t>
            </a:r>
            <a:endParaRPr lang="it-IT" sz="20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8" y="1490819"/>
            <a:ext cx="5362580" cy="32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Risultati - Deliverables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 smtClean="0"/>
              <a:t>Requirement</a:t>
            </a:r>
            <a:r>
              <a:rPr lang="it-IT" dirty="0" smtClean="0"/>
              <a:t> Analysis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30/11/2013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graphicFrame>
        <p:nvGraphicFramePr>
          <p:cNvPr id="18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616528"/>
              </p:ext>
            </p:extLst>
          </p:nvPr>
        </p:nvGraphicFramePr>
        <p:xfrm>
          <a:off x="4197927" y="3089565"/>
          <a:ext cx="4946073" cy="376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contenuto 2"/>
          <p:cNvSpPr txBox="1">
            <a:spLocks/>
          </p:cNvSpPr>
          <p:nvPr/>
        </p:nvSpPr>
        <p:spPr>
          <a:xfrm>
            <a:off x="0" y="5930899"/>
            <a:ext cx="3416301" cy="92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dirty="0" smtClean="0"/>
              <a:t>Responsabile: Salvatore Angiuoli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 err="1" smtClean="0"/>
              <a:t>Effort</a:t>
            </a:r>
            <a:r>
              <a:rPr lang="it-IT" dirty="0" smtClean="0"/>
              <a:t> Complessivo 98h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472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JIRA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49168" y="5624615"/>
            <a:ext cx="7657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Sempre giù, non ci sono notifiche, quale è il reale guadagno?</a:t>
            </a:r>
            <a:endParaRPr lang="it-IT" sz="2000" dirty="0"/>
          </a:p>
        </p:txBody>
      </p:sp>
      <p:pic>
        <p:nvPicPr>
          <p:cNvPr id="8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46" y="1591991"/>
            <a:ext cx="5571443" cy="3342866"/>
          </a:xfrm>
        </p:spPr>
      </p:pic>
    </p:spTree>
    <p:extLst>
      <p:ext uri="{BB962C8B-B14F-4D97-AF65-F5344CB8AC3E}">
        <p14:creationId xmlns:p14="http://schemas.microsoft.com/office/powerpoint/2010/main" val="339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99611" y="4768272"/>
            <a:ext cx="8713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Il problema </a:t>
            </a:r>
            <a:r>
              <a:rPr lang="it-IT" sz="2000" dirty="0"/>
              <a:t>non è stato nella pianificazione o esposizione degli obiettivi da parte del PM ma piuttosto di una scarsa comprensione iniziale dei requisiti di sistema</a:t>
            </a: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439676"/>
              </p:ext>
            </p:extLst>
          </p:nvPr>
        </p:nvGraphicFramePr>
        <p:xfrm>
          <a:off x="1873335" y="1436915"/>
          <a:ext cx="5363110" cy="325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asellaDiTesto 6"/>
          <p:cNvSpPr txBox="1"/>
          <p:nvPr/>
        </p:nvSpPr>
        <p:spPr>
          <a:xfrm>
            <a:off x="299610" y="5943592"/>
            <a:ext cx="87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Spronare il team ad interagire con il cliente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064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010361" cy="1400530"/>
          </a:xfrm>
        </p:spPr>
        <p:txBody>
          <a:bodyPr/>
          <a:lstStyle/>
          <a:p>
            <a:r>
              <a:rPr lang="it-IT" dirty="0" smtClean="0"/>
              <a:t>Modifiche alla piano?</a:t>
            </a:r>
            <a:endParaRPr lang="it-IT" dirty="0"/>
          </a:p>
        </p:txBody>
      </p:sp>
      <p:graphicFrame>
        <p:nvGraphicFramePr>
          <p:cNvPr id="5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253313"/>
              </p:ext>
            </p:extLst>
          </p:nvPr>
        </p:nvGraphicFramePr>
        <p:xfrm>
          <a:off x="1622323" y="1462702"/>
          <a:ext cx="5619135" cy="3138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sellaDiTesto 5"/>
          <p:cNvSpPr txBox="1"/>
          <p:nvPr/>
        </p:nvSpPr>
        <p:spPr>
          <a:xfrm>
            <a:off x="227605" y="5648635"/>
            <a:ext cx="852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Personalmente </a:t>
            </a:r>
            <a:r>
              <a:rPr lang="it-IT" sz="2000" dirty="0"/>
              <a:t>n</a:t>
            </a:r>
            <a:r>
              <a:rPr lang="it-IT" sz="2000" dirty="0" smtClean="0"/>
              <a:t>on avrei dato più tempo allo sviluppo e al </a:t>
            </a:r>
            <a:r>
              <a:rPr lang="it-IT" sz="2000" dirty="0" err="1" smtClean="0"/>
              <a:t>testing</a:t>
            </a:r>
            <a:r>
              <a:rPr lang="it-IT" sz="2000" dirty="0" smtClean="0"/>
              <a:t> ma avrai anticipato un po’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396163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 fase più difficile?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99610" y="5203701"/>
            <a:ext cx="87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La comprensione dei requisiti è la fase più cruciale</a:t>
            </a:r>
            <a:endParaRPr lang="it-IT" sz="20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99610" y="5943592"/>
            <a:ext cx="87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Spronare il team ad interagire con il cliente</a:t>
            </a:r>
            <a:endParaRPr lang="it-IT" sz="2000" dirty="0"/>
          </a:p>
        </p:txBody>
      </p:sp>
      <p:graphicFrame>
        <p:nvGraphicFramePr>
          <p:cNvPr id="9" name="Segnaposto contenuto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314337"/>
              </p:ext>
            </p:extLst>
          </p:nvPr>
        </p:nvGraphicFramePr>
        <p:xfrm>
          <a:off x="1552803" y="1306614"/>
          <a:ext cx="5820455" cy="3461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342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Quale è stata la maggiore difficoltà?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99610" y="5203701"/>
            <a:ext cx="87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Organizzare tutto in pochissimo tempo!!!</a:t>
            </a:r>
            <a:endParaRPr lang="it-IT" sz="20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99610" y="5943592"/>
            <a:ext cx="87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Ancora una volta.. Il team deve interagire con il cliente</a:t>
            </a:r>
            <a:endParaRPr lang="it-IT" sz="20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2810995"/>
          </a:xfrm>
        </p:spPr>
        <p:txBody>
          <a:bodyPr>
            <a:normAutofit/>
          </a:bodyPr>
          <a:lstStyle/>
          <a:p>
            <a:pPr lvl="0">
              <a:buClr>
                <a:schemeClr val="accent1"/>
              </a:buClr>
            </a:pPr>
            <a:r>
              <a:rPr lang="it-IT" sz="1800" dirty="0"/>
              <a:t>Lo studio della teoria affiancato al lavoro da svolgere</a:t>
            </a:r>
          </a:p>
          <a:p>
            <a:pPr lvl="0">
              <a:buClr>
                <a:schemeClr val="accent1"/>
              </a:buClr>
            </a:pPr>
            <a:r>
              <a:rPr lang="it-IT" sz="1800" dirty="0"/>
              <a:t>Organizzare tutto in poco tempo</a:t>
            </a:r>
          </a:p>
          <a:p>
            <a:pPr lvl="0">
              <a:buClr>
                <a:schemeClr val="accent1"/>
              </a:buClr>
            </a:pPr>
            <a:r>
              <a:rPr lang="it-IT" sz="1800" dirty="0"/>
              <a:t>Comprendere a pieno il sistema</a:t>
            </a:r>
          </a:p>
          <a:p>
            <a:pPr lvl="0">
              <a:buClr>
                <a:schemeClr val="accent1"/>
              </a:buClr>
            </a:pPr>
            <a:r>
              <a:rPr lang="it-IT" sz="1800" dirty="0"/>
              <a:t>Utilizzare metodologie nuove e </a:t>
            </a:r>
            <a:r>
              <a:rPr lang="it-IT" sz="1800" dirty="0" err="1"/>
              <a:t>tool</a:t>
            </a:r>
            <a:r>
              <a:rPr lang="it-IT" sz="1800" dirty="0"/>
              <a:t> non sempre efficienti</a:t>
            </a:r>
          </a:p>
          <a:p>
            <a:pPr lvl="0">
              <a:buClr>
                <a:schemeClr val="accent1"/>
              </a:buClr>
            </a:pPr>
            <a:r>
              <a:rPr lang="it-IT" sz="1800" dirty="0"/>
              <a:t>Nessuna in particolare</a:t>
            </a:r>
          </a:p>
          <a:p>
            <a:pPr lvl="0">
              <a:buClr>
                <a:schemeClr val="accent1"/>
              </a:buClr>
            </a:pPr>
            <a:r>
              <a:rPr lang="it-IT" sz="1800" dirty="0"/>
              <a:t>Associare JSP &amp; </a:t>
            </a:r>
            <a:r>
              <a:rPr lang="it-IT" sz="1800" dirty="0" err="1" smtClean="0"/>
              <a:t>Servlet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52039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Meeting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14124" y="5581073"/>
            <a:ext cx="8713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Meeting fondamentali, ma non sufficienti per stabilire una comunicazione efficace.</a:t>
            </a:r>
            <a:endParaRPr lang="it-IT" sz="2000" dirty="0"/>
          </a:p>
        </p:txBody>
      </p:sp>
      <p:graphicFrame>
        <p:nvGraphicFramePr>
          <p:cNvPr id="10" name="Segnaposto contenut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380824"/>
              </p:ext>
            </p:extLst>
          </p:nvPr>
        </p:nvGraphicFramePr>
        <p:xfrm>
          <a:off x="1378858" y="1306449"/>
          <a:ext cx="6008914" cy="3381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338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Meeting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99610" y="5363359"/>
            <a:ext cx="8713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Fattore </a:t>
            </a:r>
            <a:r>
              <a:rPr lang="it-IT" sz="2000" dirty="0"/>
              <a:t>chiave per comunicare al team che il PM conosce quelle tecnologie e infonde in </a:t>
            </a:r>
            <a:r>
              <a:rPr lang="it-IT" sz="2000" dirty="0" smtClean="0"/>
              <a:t>qualche </a:t>
            </a:r>
            <a:r>
              <a:rPr lang="it-IT" sz="2000" dirty="0"/>
              <a:t>modo una sicurezza maggiore ai </a:t>
            </a:r>
            <a:r>
              <a:rPr lang="it-IT" sz="2000" dirty="0" err="1" smtClean="0"/>
              <a:t>TMs</a:t>
            </a:r>
            <a:r>
              <a:rPr lang="it-IT" sz="2000" dirty="0" smtClean="0"/>
              <a:t>.</a:t>
            </a:r>
            <a:endParaRPr lang="it-IT" sz="2000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121378"/>
              </p:ext>
            </p:extLst>
          </p:nvPr>
        </p:nvGraphicFramePr>
        <p:xfrm>
          <a:off x="1618035" y="1297895"/>
          <a:ext cx="5922055" cy="3506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5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107747" cy="1400530"/>
          </a:xfrm>
        </p:spPr>
        <p:txBody>
          <a:bodyPr/>
          <a:lstStyle/>
          <a:p>
            <a:r>
              <a:rPr lang="it-IT" dirty="0" smtClean="0"/>
              <a:t>JSP &amp; </a:t>
            </a:r>
            <a:r>
              <a:rPr lang="it-IT" dirty="0" err="1" smtClean="0"/>
              <a:t>Servlet</a:t>
            </a:r>
            <a:r>
              <a:rPr lang="it-IT" dirty="0" smtClean="0"/>
              <a:t>: produttività?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99610" y="5363359"/>
            <a:ext cx="8713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Tecnologia sconosciuta quasi a tutti. Iniziando per gradi e assegnando prima i task che ritenevo fossero più semplici, l’apprendimento è stato graduale e non troppo traumatico.</a:t>
            </a:r>
            <a:endParaRPr lang="it-IT" sz="2000" dirty="0"/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166061"/>
              </p:ext>
            </p:extLst>
          </p:nvPr>
        </p:nvGraphicFramePr>
        <p:xfrm>
          <a:off x="1436687" y="1370466"/>
          <a:ext cx="6357484" cy="3520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020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107747" cy="1400530"/>
          </a:xfrm>
        </p:spPr>
        <p:txBody>
          <a:bodyPr/>
          <a:lstStyle/>
          <a:p>
            <a:r>
              <a:rPr lang="it-IT" dirty="0" smtClean="0"/>
              <a:t>Soddisfatto del progetto?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14358" y="5274869"/>
            <a:ext cx="8713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Avrei </a:t>
            </a:r>
            <a:r>
              <a:rPr lang="it-IT" sz="2000" dirty="0"/>
              <a:t>preferito avere ancora qualche giorno da dedicare al </a:t>
            </a:r>
            <a:r>
              <a:rPr lang="it-IT" sz="2000" dirty="0" smtClean="0"/>
              <a:t>perfezionamento.. La mia risposta: «Più si che no».</a:t>
            </a:r>
            <a:endParaRPr lang="it-IT" sz="2000" dirty="0"/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28111"/>
              </p:ext>
            </p:extLst>
          </p:nvPr>
        </p:nvGraphicFramePr>
        <p:xfrm>
          <a:off x="1446521" y="1359463"/>
          <a:ext cx="5824435" cy="3551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967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tempi di </a:t>
            </a:r>
            <a:r>
              <a:rPr lang="it-IT" dirty="0" smtClean="0"/>
              <a:t>realizzazione sono realistici</a:t>
            </a:r>
            <a:r>
              <a:rPr lang="it-IT" dirty="0"/>
              <a:t>?</a:t>
            </a:r>
            <a:br>
              <a:rPr lang="it-IT" dirty="0"/>
            </a:b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638" y="1706655"/>
            <a:ext cx="5828281" cy="356037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80219" y="5560142"/>
            <a:ext cx="8672052" cy="10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23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System Design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27/11/2013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graphicFrame>
        <p:nvGraphicFramePr>
          <p:cNvPr id="8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868852"/>
              </p:ext>
            </p:extLst>
          </p:nvPr>
        </p:nvGraphicFramePr>
        <p:xfrm>
          <a:off x="4197927" y="3075709"/>
          <a:ext cx="4946073" cy="3782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dirty="0" smtClean="0"/>
              <a:t>Responsabile: Maria Vittoria Coda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 err="1" smtClean="0"/>
              <a:t>Effort</a:t>
            </a:r>
            <a:r>
              <a:rPr lang="it-IT" dirty="0" smtClean="0"/>
              <a:t> Complessivo 98h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06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107747" cy="1400530"/>
          </a:xfrm>
        </p:spPr>
        <p:txBody>
          <a:bodyPr/>
          <a:lstStyle/>
          <a:p>
            <a:r>
              <a:rPr lang="it-IT" dirty="0" smtClean="0"/>
              <a:t>Come è stata questa esperienza?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14358" y="5274869"/>
            <a:ext cx="8713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EVVIVA </a:t>
            </a:r>
            <a:r>
              <a:rPr lang="it-IT" sz="2400" dirty="0" smtClean="0">
                <a:sym typeface="Wingdings" panose="05000000000000000000" pitchFamily="2" charset="2"/>
              </a:rPr>
              <a:t> !</a:t>
            </a:r>
            <a:endParaRPr lang="it-IT" sz="2400" dirty="0" smtClean="0"/>
          </a:p>
          <a:p>
            <a:r>
              <a:rPr lang="it-IT" sz="2000" dirty="0"/>
              <a:t>Anche per me molto positiva ma estenuante e che necessita una quasi completa dedizione</a:t>
            </a:r>
            <a:r>
              <a:rPr lang="it-IT" sz="2000" dirty="0" smtClean="0"/>
              <a:t>.</a:t>
            </a:r>
            <a:endParaRPr lang="it-IT" sz="2000" dirty="0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37442"/>
              </p:ext>
            </p:extLst>
          </p:nvPr>
        </p:nvGraphicFramePr>
        <p:xfrm>
          <a:off x="1741486" y="1742922"/>
          <a:ext cx="5561012" cy="3492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56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107747" cy="1400530"/>
          </a:xfrm>
        </p:spPr>
        <p:txBody>
          <a:bodyPr/>
          <a:lstStyle/>
          <a:p>
            <a:r>
              <a:rPr lang="it-IT" dirty="0" smtClean="0"/>
              <a:t>La rifaresti?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314358" y="5274869"/>
            <a:ext cx="87137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EVVIVA </a:t>
            </a:r>
            <a:r>
              <a:rPr lang="it-IT" sz="2400" dirty="0" err="1" smtClean="0"/>
              <a:t>EVVIVA</a:t>
            </a:r>
            <a:r>
              <a:rPr lang="it-IT" sz="2400" dirty="0" smtClean="0"/>
              <a:t> </a:t>
            </a:r>
            <a:r>
              <a:rPr lang="it-IT" sz="2400" dirty="0" smtClean="0">
                <a:sym typeface="Wingdings" panose="05000000000000000000" pitchFamily="2" charset="2"/>
              </a:rPr>
              <a:t> !</a:t>
            </a:r>
            <a:endParaRPr lang="it-IT" sz="2400" dirty="0" smtClean="0"/>
          </a:p>
          <a:p>
            <a:r>
              <a:rPr lang="it-IT" sz="2000" dirty="0" smtClean="0"/>
              <a:t>Credo proprio che la rifarei anche io ma preferirei un team più piccolo… O ancora meglio poter essere affiancata da un collega.</a:t>
            </a:r>
            <a:endParaRPr lang="it-IT" sz="2000" dirty="0"/>
          </a:p>
        </p:txBody>
      </p:sp>
      <p:graphicFrame>
        <p:nvGraphicFramePr>
          <p:cNvPr id="7" name="Segnaposto contenut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5256092"/>
              </p:ext>
            </p:extLst>
          </p:nvPr>
        </p:nvGraphicFramePr>
        <p:xfrm>
          <a:off x="1549759" y="1853248"/>
          <a:ext cx="6119402" cy="3293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477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8107747" cy="1400530"/>
          </a:xfrm>
        </p:spPr>
        <p:txBody>
          <a:bodyPr/>
          <a:lstStyle/>
          <a:p>
            <a:r>
              <a:rPr lang="it-IT" dirty="0" smtClean="0"/>
              <a:t>Qualche giudizio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107584" y="452718"/>
            <a:ext cx="1027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>
                <a:sym typeface="Wingdings" panose="05000000000000000000" pitchFamily="2" charset="2"/>
              </a:rPr>
              <a:t> </a:t>
            </a:r>
            <a:endParaRPr lang="it-IT" sz="4400" dirty="0" smtClean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189741" y="1640239"/>
            <a:ext cx="8402715" cy="1530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it-IT" sz="1800" dirty="0"/>
              <a:t>Questa esperienza ha influito positivamente sulla mia preparazione. Sono soddisfatto di aver partecipato ad un progetto molto vicino ad uno reale e di essermi già scontrato con tutte le difficoltà/soddisfazioni che questo porti. Devo dire che, durante il semestre in questione, il tempo per dedicarsi a questo tipo di attività non è sufficiente. 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189741" y="3463552"/>
            <a:ext cx="8402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Ritengo che sia uno degli esami di questa laurea triennale più costruttivi</a:t>
            </a:r>
            <a:r>
              <a:rPr lang="it-IT" dirty="0" smtClean="0"/>
              <a:t>, che </a:t>
            </a:r>
            <a:r>
              <a:rPr lang="it-IT" dirty="0"/>
              <a:t>immerge lo studente in un ambiente molto realistico e interessante. La presenza di un team</a:t>
            </a:r>
            <a:r>
              <a:rPr lang="it-IT" dirty="0" smtClean="0"/>
              <a:t>, l'uso </a:t>
            </a:r>
            <a:r>
              <a:rPr lang="it-IT" dirty="0"/>
              <a:t>di nuove tecnologie e la presenza di scadenze mi hanno dato l'impressione di far parte vivamente di un azienda di sviluppo software.</a:t>
            </a:r>
          </a:p>
        </p:txBody>
      </p:sp>
      <p:sp>
        <p:nvSpPr>
          <p:cNvPr id="10" name="Segnaposto contenuto 9"/>
          <p:cNvSpPr txBox="1">
            <a:spLocks noGrp="1"/>
          </p:cNvSpPr>
          <p:nvPr>
            <p:ph idx="1"/>
          </p:nvPr>
        </p:nvSpPr>
        <p:spPr>
          <a:xfrm>
            <a:off x="189741" y="5233529"/>
            <a:ext cx="840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800" dirty="0"/>
              <a:t>E' stata un'esperienza positiva, in quanto è stata la prima che abbiamo affrontato un progetto di questo tipo, lavorando in gruppi molto ampi e coordinati da un </a:t>
            </a:r>
            <a:r>
              <a:rPr lang="it-IT" sz="1800" dirty="0" err="1"/>
              <a:t>project</a:t>
            </a:r>
            <a:r>
              <a:rPr lang="it-IT" sz="1800" dirty="0"/>
              <a:t> manager </a:t>
            </a:r>
          </a:p>
        </p:txBody>
      </p:sp>
    </p:spTree>
    <p:extLst>
      <p:ext uri="{BB962C8B-B14F-4D97-AF65-F5344CB8AC3E}">
        <p14:creationId xmlns:p14="http://schemas.microsoft.com/office/powerpoint/2010/main" val="25253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7999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400" dirty="0"/>
              <a:t>E' stato una bella esperienza</a:t>
            </a:r>
            <a:r>
              <a:rPr lang="it-IT" sz="2400" dirty="0" smtClean="0"/>
              <a:t>, non </a:t>
            </a:r>
            <a:r>
              <a:rPr lang="it-IT" sz="2400" dirty="0"/>
              <a:t>avevo mai partecipato a un progetto con tante </a:t>
            </a:r>
            <a:r>
              <a:rPr lang="it-IT" sz="2400" dirty="0" smtClean="0"/>
              <a:t>persone... Mi </a:t>
            </a:r>
            <a:r>
              <a:rPr lang="it-IT" sz="2400" dirty="0"/>
              <a:t>sono divertito tanto e abbiamo lavorato sodo</a:t>
            </a:r>
            <a:r>
              <a:rPr lang="it-IT" sz="2400" dirty="0" smtClean="0"/>
              <a:t>!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952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ottotito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" y="66368"/>
            <a:ext cx="8967019" cy="672526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39" y="5863904"/>
            <a:ext cx="5286784" cy="8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6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560770"/>
              </p:ext>
            </p:extLst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Object Design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18/12/2013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Giuseppe Sabato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19h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1731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4231732"/>
              </p:ext>
            </p:extLst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Segnaposto contenuto 2"/>
          <p:cNvSpPr txBox="1">
            <a:spLocks/>
          </p:cNvSpPr>
          <p:nvPr/>
        </p:nvSpPr>
        <p:spPr>
          <a:xfrm>
            <a:off x="0" y="5209339"/>
            <a:ext cx="3657600" cy="1648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Simone Romano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Michele Roviello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25h</a:t>
            </a:r>
            <a:endParaRPr lang="it-IT" sz="1600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Test Plan</a:t>
            </a:r>
            <a:endParaRPr lang="it-IT" dirty="0"/>
          </a:p>
          <a:p>
            <a:r>
              <a:rPr lang="it-IT" dirty="0" smtClean="0"/>
              <a:t>Prima versione 18/12/2013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795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414629"/>
              </p:ext>
            </p:extLst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209339"/>
            <a:ext cx="3657600" cy="1648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Simone Romano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Michele Roviello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10h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Test Case </a:t>
            </a:r>
            <a:r>
              <a:rPr lang="it-IT" dirty="0" err="1" smtClean="0"/>
              <a:t>Specification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63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1" y="2831028"/>
            <a:ext cx="1887492" cy="2443765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058681"/>
              </p:ext>
            </p:extLst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Manuale installazione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Davide Scarano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5h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442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Rosso arancion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Elica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875</TotalTime>
  <Words>1108</Words>
  <Application>Microsoft Office PowerPoint</Application>
  <PresentationFormat>Presentazione su schermo (4:3)</PresentationFormat>
  <Paragraphs>236</Paragraphs>
  <Slides>54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61" baseType="lpstr">
      <vt:lpstr>Arial</vt:lpstr>
      <vt:lpstr>Calibri</vt:lpstr>
      <vt:lpstr>Century Gothic</vt:lpstr>
      <vt:lpstr>Gill Sans MT</vt:lpstr>
      <vt:lpstr>Wingdings</vt:lpstr>
      <vt:lpstr>Wingdings 3</vt:lpstr>
      <vt:lpstr>Ione</vt:lpstr>
      <vt:lpstr> Post Mortem Review</vt:lpstr>
      <vt:lpstr>Obiettivi del progetto</vt:lpstr>
      <vt:lpstr>Obiettivi del progetto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Deliverables Management</vt:lpstr>
      <vt:lpstr>Risultati - Deliverables</vt:lpstr>
      <vt:lpstr>Earned Value</vt:lpstr>
      <vt:lpstr>Indice delle performance</vt:lpstr>
      <vt:lpstr>Fasi di progetto</vt:lpstr>
      <vt:lpstr>GANTT RAD</vt:lpstr>
      <vt:lpstr>GANTT SDD</vt:lpstr>
      <vt:lpstr>GANTT SDD</vt:lpstr>
      <vt:lpstr>GANTT ODD</vt:lpstr>
      <vt:lpstr>GANTT Testing</vt:lpstr>
      <vt:lpstr>GANTT Coding</vt:lpstr>
      <vt:lpstr>Cosmic Function Point</vt:lpstr>
      <vt:lpstr>Rischi di progetto </vt:lpstr>
      <vt:lpstr>People management</vt:lpstr>
      <vt:lpstr>Il team 8</vt:lpstr>
      <vt:lpstr>Effort </vt:lpstr>
      <vt:lpstr>Produttività</vt:lpstr>
      <vt:lpstr>Produttività</vt:lpstr>
      <vt:lpstr>Produttività</vt:lpstr>
      <vt:lpstr>Lavoro assiduo</vt:lpstr>
      <vt:lpstr>E la qualità?</vt:lpstr>
      <vt:lpstr>Uno sguardo alle metriche sul codice</vt:lpstr>
      <vt:lpstr>Quanto codice è stato prodotto?</vt:lpstr>
      <vt:lpstr>Esperienza del team…</vt:lpstr>
      <vt:lpstr>I tool utilizzati</vt:lpstr>
      <vt:lpstr>Prodotti Google</vt:lpstr>
      <vt:lpstr>StarUML</vt:lpstr>
      <vt:lpstr>Altri tool?</vt:lpstr>
      <vt:lpstr>JIRA</vt:lpstr>
      <vt:lpstr>Obiettivi</vt:lpstr>
      <vt:lpstr>Modifiche alla piano?</vt:lpstr>
      <vt:lpstr>La fase più difficile?</vt:lpstr>
      <vt:lpstr>Quale è stata la maggiore difficoltà?</vt:lpstr>
      <vt:lpstr>Meeting</vt:lpstr>
      <vt:lpstr>Meeting</vt:lpstr>
      <vt:lpstr>JSP &amp; Servlet: produttività?</vt:lpstr>
      <vt:lpstr>Soddisfatto del progetto?</vt:lpstr>
      <vt:lpstr>I tempi di realizzazione sono realistici? </vt:lpstr>
      <vt:lpstr>Come è stata questa esperienza?</vt:lpstr>
      <vt:lpstr>La rifaresti?</vt:lpstr>
      <vt:lpstr>Qualche giudizio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Feola</dc:creator>
  <cp:lastModifiedBy>Anna Feola</cp:lastModifiedBy>
  <cp:revision>66</cp:revision>
  <dcterms:created xsi:type="dcterms:W3CDTF">2014-01-16T09:43:32Z</dcterms:created>
  <dcterms:modified xsi:type="dcterms:W3CDTF">2014-01-17T13:22:26Z</dcterms:modified>
</cp:coreProperties>
</file>